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60" r:id="rId3"/>
    <p:sldId id="269" r:id="rId4"/>
    <p:sldId id="261" r:id="rId5"/>
    <p:sldId id="270" r:id="rId6"/>
    <p:sldId id="271" r:id="rId7"/>
    <p:sldId id="272" r:id="rId8"/>
    <p:sldId id="273" r:id="rId9"/>
    <p:sldId id="274" r:id="rId10"/>
    <p:sldId id="275" r:id="rId11"/>
    <p:sldId id="276" r:id="rId12"/>
    <p:sldId id="277" r:id="rId13"/>
    <p:sldId id="278" r:id="rId14"/>
    <p:sldId id="295" r:id="rId15"/>
    <p:sldId id="296" r:id="rId16"/>
    <p:sldId id="297" r:id="rId17"/>
    <p:sldId id="298" r:id="rId18"/>
    <p:sldId id="299" r:id="rId19"/>
    <p:sldId id="290" r:id="rId20"/>
    <p:sldId id="300" r:id="rId21"/>
    <p:sldId id="291" r:id="rId22"/>
    <p:sldId id="294" r:id="rId23"/>
    <p:sldId id="293"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460"/>
    <a:srgbClr val="E04E22"/>
    <a:srgbClr val="FACE0C"/>
    <a:srgbClr val="D4D9FA"/>
    <a:srgbClr val="506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93817" autoAdjust="0"/>
  </p:normalViewPr>
  <p:slideViewPr>
    <p:cSldViewPr snapToObjects="1">
      <p:cViewPr varScale="1">
        <p:scale>
          <a:sx n="63" d="100"/>
          <a:sy n="63" d="100"/>
        </p:scale>
        <p:origin x="1212" y="60"/>
      </p:cViewPr>
      <p:guideLst/>
    </p:cSldViewPr>
  </p:slideViewPr>
  <p:notesTextViewPr>
    <p:cViewPr>
      <p:scale>
        <a:sx n="1" d="1"/>
        <a:sy n="1" d="1"/>
      </p:scale>
      <p:origin x="0" y="0"/>
    </p:cViewPr>
  </p:notesTextViewPr>
  <p:notesViewPr>
    <p:cSldViewPr snapToObjects="1">
      <p:cViewPr varScale="1">
        <p:scale>
          <a:sx n="87" d="100"/>
          <a:sy n="87" d="100"/>
        </p:scale>
        <p:origin x="345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458A99-5860-4A08-899B-A0FF0009D9B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41920FA-4DF9-4260-9BB6-2DB307DB7FC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D2DA5F-D246-4039-B05C-E87980BF7A43}" type="datetimeFigureOut">
              <a:rPr lang="en-US" smtClean="0"/>
              <a:t>3/8/2019</a:t>
            </a:fld>
            <a:endParaRPr lang="en-US"/>
          </a:p>
        </p:txBody>
      </p:sp>
      <p:sp>
        <p:nvSpPr>
          <p:cNvPr id="4" name="Footer Placeholder 3">
            <a:extLst>
              <a:ext uri="{FF2B5EF4-FFF2-40B4-BE49-F238E27FC236}">
                <a16:creationId xmlns:a16="http://schemas.microsoft.com/office/drawing/2014/main" id="{6552DA88-B7B3-452C-B9A4-64FBD6865F5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908165-DF5D-4D51-B03D-CDFE2EBA6AC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3876CDD-B26B-4C68-ABCB-F21512748C92}" type="slidenum">
              <a:rPr lang="en-US" smtClean="0"/>
              <a:t>‹#›</a:t>
            </a:fld>
            <a:endParaRPr lang="en-US"/>
          </a:p>
        </p:txBody>
      </p:sp>
    </p:spTree>
    <p:extLst>
      <p:ext uri="{BB962C8B-B14F-4D97-AF65-F5344CB8AC3E}">
        <p14:creationId xmlns:p14="http://schemas.microsoft.com/office/powerpoint/2010/main" val="215750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Calibri" panose="020F0502020204030204" pitchFamily="34" charset="0"/>
              </a:defRPr>
            </a:lvl1pPr>
          </a:lstStyle>
          <a:p>
            <a:fld id="{89436623-1791-274B-8CC4-E17973181C5C}" type="datetimeFigureOut">
              <a:rPr lang="en-US" smtClean="0"/>
              <a:pPr/>
              <a:t>3/8/2019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Calibri" panose="020F0502020204030204" pitchFamily="34" charset="0"/>
              </a:defRPr>
            </a:lvl1pPr>
          </a:lstStyle>
          <a:p>
            <a:fld id="{9F0A1ABF-A02A-3F42-805E-3E0A90D796E9}" type="slidenum">
              <a:rPr lang="en-US" smtClean="0"/>
              <a:pPr/>
              <a:t>‹#›</a:t>
            </a:fld>
            <a:endParaRPr lang="en-US" dirty="0"/>
          </a:p>
        </p:txBody>
      </p:sp>
    </p:spTree>
    <p:extLst>
      <p:ext uri="{BB962C8B-B14F-4D97-AF65-F5344CB8AC3E}">
        <p14:creationId xmlns:p14="http://schemas.microsoft.com/office/powerpoint/2010/main" val="13939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Benefits and opportunities to low-income households throughout the state</a:t>
            </a:r>
          </a:p>
          <a:p>
            <a:r>
              <a:rPr lang="en-US" dirty="0"/>
              <a:t>-In order to be successful at educating hard to reach households, need to meet people where they are. </a:t>
            </a:r>
          </a:p>
          <a:p>
            <a:r>
              <a:rPr lang="en-US" dirty="0"/>
              <a:t>-target specific audiences, issues, and geographies (or A specific audience/issue/geography); </a:t>
            </a:r>
            <a:r>
              <a:rPr lang="en-US" dirty="0" err="1"/>
              <a:t>eg</a:t>
            </a:r>
            <a:r>
              <a:rPr lang="en-US" dirty="0"/>
              <a:t> will you focus on helping senior citizens understand consumer protections and the benefits of participation in on site or community solar in a particular town? Or on job training for people with barriers to employment in a specific set of neighborhoods?</a:t>
            </a:r>
          </a:p>
          <a:p>
            <a:r>
              <a:rPr lang="en-US" dirty="0"/>
              <a:t>-Work to disseminate critical project information </a:t>
            </a:r>
          </a:p>
          <a:p>
            <a:r>
              <a:rPr lang="en-US" dirty="0"/>
              <a:t>-What has your group done or is your group doing now to successfully reach low-income and hard to reach groups?</a:t>
            </a:r>
          </a:p>
          <a:p>
            <a:r>
              <a:rPr lang="en-US" dirty="0"/>
              <a:t>	-e.g. community meetings or events, training sessions, workshops etc.</a:t>
            </a:r>
          </a:p>
          <a:p>
            <a:r>
              <a:rPr lang="en-US" dirty="0"/>
              <a:t>	-development of deliverables, like translated brochures, can be included in campaigns</a:t>
            </a:r>
          </a:p>
          <a:p>
            <a:r>
              <a:rPr lang="en-US" dirty="0"/>
              <a:t>Campaigns should be measurable. What does your success look like? Capture in your proposal.</a:t>
            </a:r>
          </a:p>
          <a:p>
            <a:r>
              <a:rPr lang="en-US" dirty="0"/>
              <a:t>	- </a:t>
            </a:r>
            <a:r>
              <a:rPr lang="en-US" dirty="0" err="1"/>
              <a:t>eg</a:t>
            </a:r>
            <a:r>
              <a:rPr lang="en-US" dirty="0"/>
              <a:t> number of events, stakeholders reached, exit interviews passed, etc.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11</a:t>
            </a:fld>
            <a:endParaRPr lang="en-US" dirty="0"/>
          </a:p>
        </p:txBody>
      </p:sp>
    </p:spTree>
    <p:extLst>
      <p:ext uri="{BB962C8B-B14F-4D97-AF65-F5344CB8AC3E}">
        <p14:creationId xmlns:p14="http://schemas.microsoft.com/office/powerpoint/2010/main" val="118225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 exhaustive list- innovative campaigns based on the specific needs of communities is encouraged.</a:t>
            </a:r>
          </a:p>
          <a:p>
            <a:r>
              <a:rPr lang="en-US" dirty="0"/>
              <a:t>-Can focus on one or multiple areas of interest</a:t>
            </a:r>
          </a:p>
          <a:p>
            <a:endParaRPr lang="en-US" dirty="0"/>
          </a:p>
          <a:p>
            <a:r>
              <a:rPr lang="en-US" dirty="0"/>
              <a:t>-Participant benefits</a:t>
            </a:r>
          </a:p>
          <a:p>
            <a:r>
              <a:rPr lang="en-US" dirty="0"/>
              <a:t>--educating potential program participants about: solar basics, program benefits, program requirements, consumer protections, solar-ready properties, finding Approved Vendors, etc.</a:t>
            </a:r>
          </a:p>
          <a:p>
            <a:r>
              <a:rPr lang="en-US" dirty="0"/>
              <a:t>-Job training</a:t>
            </a:r>
          </a:p>
          <a:p>
            <a:r>
              <a:rPr lang="en-US" dirty="0"/>
              <a:t>--job training requirements and opportunities, connecting qualified trainees to Approved Vendors, the hiring process and solar career development, disseminating ILSFA solar jobs resources and tools, </a:t>
            </a:r>
            <a:r>
              <a:rPr lang="en-US" dirty="0" err="1"/>
              <a:t>etc</a:t>
            </a:r>
            <a:endParaRPr lang="en-US" dirty="0"/>
          </a:p>
          <a:p>
            <a:r>
              <a:rPr lang="en-US" dirty="0"/>
              <a:t>Environmental justice</a:t>
            </a:r>
          </a:p>
          <a:p>
            <a:r>
              <a:rPr lang="en-US" dirty="0"/>
              <a:t>--EJC goals and requirements, methodology, self designation, etc.</a:t>
            </a:r>
          </a:p>
          <a:p>
            <a:r>
              <a:rPr lang="en-US" dirty="0"/>
              <a:t>-Community engagement</a:t>
            </a:r>
          </a:p>
          <a:p>
            <a:r>
              <a:rPr lang="en-US" dirty="0"/>
              <a:t>--the role of communities and community organizations in working with ILSFA vendors, benefits of ILSFA to communities, etc.</a:t>
            </a:r>
          </a:p>
          <a:p>
            <a:r>
              <a:rPr lang="en-US" dirty="0"/>
              <a:t>-Hard-to-reach communities</a:t>
            </a:r>
          </a:p>
          <a:p>
            <a:r>
              <a:rPr lang="en-US" dirty="0"/>
              <a:t>--Campaigns with an emphasis on targeting seniors, very low-income populations, communities with language barriers, etc.</a:t>
            </a:r>
          </a:p>
          <a:p>
            <a:r>
              <a:rPr lang="en-US" dirty="0"/>
              <a:t>-Geographically diverse communities</a:t>
            </a:r>
          </a:p>
          <a:p>
            <a:r>
              <a:rPr lang="en-US" dirty="0"/>
              <a:t>--focus on isolated or rural communities, communities with an absence of service providers or community orgs, unusual housing stock, </a:t>
            </a:r>
            <a:r>
              <a:rPr lang="en-US" dirty="0" err="1"/>
              <a:t>etc</a:t>
            </a:r>
            <a:r>
              <a:rPr lang="en-US" dirty="0"/>
              <a:t>- less likely to be reached by traditional marketing techniques</a:t>
            </a:r>
          </a:p>
          <a:p>
            <a:r>
              <a:rPr lang="en-US" dirty="0"/>
              <a:t>-Effective engagement strategies and tactics</a:t>
            </a:r>
          </a:p>
          <a:p>
            <a:r>
              <a:rPr lang="en-US" dirty="0"/>
              <a:t>--expertise in community building, outreach, education, etc.</a:t>
            </a:r>
          </a:p>
          <a:p>
            <a:r>
              <a:rPr lang="en-US" dirty="0"/>
              <a:t>-General energy and solar education (in some contexts)</a:t>
            </a:r>
          </a:p>
          <a:p>
            <a:r>
              <a:rPr lang="en-US" dirty="0"/>
              <a:t>--Esp. relevant during this first round of campaigns as solar is largely new in Illinois; GE funds meant to educate audiences on benefits/opportunities of ILSFA, but this might be needed.</a:t>
            </a:r>
          </a:p>
          <a:p>
            <a:r>
              <a:rPr lang="en-US" dirty="0"/>
              <a:t>-Deferred maintenance and lack of solar readiness (incorporated into campaigns as appropriate)</a:t>
            </a:r>
          </a:p>
          <a:p>
            <a:r>
              <a:rPr lang="en-US" dirty="0"/>
              <a:t>--We know that these are crucial barriers mostly unique to low income housing stock </a:t>
            </a:r>
          </a:p>
          <a:p>
            <a:endParaRPr lang="en-US" dirty="0"/>
          </a:p>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30</a:t>
            </a:fld>
            <a:endParaRPr lang="en-US" dirty="0"/>
          </a:p>
        </p:txBody>
      </p:sp>
    </p:spTree>
    <p:extLst>
      <p:ext uri="{BB962C8B-B14F-4D97-AF65-F5344CB8AC3E}">
        <p14:creationId xmlns:p14="http://schemas.microsoft.com/office/powerpoint/2010/main" val="138405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letter</a:t>
            </a:r>
          </a:p>
          <a:p>
            <a:r>
              <a:rPr lang="en-US" dirty="0"/>
              <a:t>-project team and roles</a:t>
            </a:r>
          </a:p>
          <a:p>
            <a:r>
              <a:rPr lang="en-US" dirty="0"/>
              <a:t>-partner organizations and relationship to lead org (if applicable)</a:t>
            </a:r>
          </a:p>
          <a:p>
            <a:r>
              <a:rPr lang="en-US" dirty="0"/>
              <a:t>-fiscal sponsorship/eligibility of each org (if applicable)</a:t>
            </a:r>
          </a:p>
          <a:p>
            <a:r>
              <a:rPr lang="en-US" dirty="0"/>
              <a:t>-Contact information</a:t>
            </a:r>
          </a:p>
          <a:p>
            <a:endParaRPr lang="en-US" dirty="0"/>
          </a:p>
          <a:p>
            <a:r>
              <a:rPr lang="en-US" dirty="0"/>
              <a:t>Campaign description</a:t>
            </a:r>
          </a:p>
          <a:p>
            <a:r>
              <a:rPr lang="en-US" dirty="0"/>
              <a:t>-What is the grassroots education campaign you’re proposing?</a:t>
            </a:r>
          </a:p>
          <a:p>
            <a:r>
              <a:rPr lang="en-US" dirty="0"/>
              <a:t>-Describe:</a:t>
            </a:r>
          </a:p>
          <a:p>
            <a:r>
              <a:rPr lang="en-US" dirty="0"/>
              <a:t>--stakeholders that will be targeted</a:t>
            </a:r>
          </a:p>
          <a:p>
            <a:r>
              <a:rPr lang="en-US" dirty="0"/>
              <a:t>--areas or topics of interest</a:t>
            </a:r>
          </a:p>
          <a:p>
            <a:r>
              <a:rPr lang="en-US" dirty="0"/>
              <a:t>--rationale</a:t>
            </a:r>
          </a:p>
          <a:p>
            <a:r>
              <a:rPr lang="en-US" dirty="0"/>
              <a:t>--strategies/tactics you’ll use</a:t>
            </a:r>
          </a:p>
          <a:p>
            <a:r>
              <a:rPr lang="en-US" dirty="0"/>
              <a:t>--details about messaging, events, and deliverables</a:t>
            </a:r>
          </a:p>
          <a:p>
            <a:r>
              <a:rPr lang="en-US" dirty="0"/>
              <a:t>--organizational experience/approach to effective stakeholder engagement in targeted communities</a:t>
            </a:r>
          </a:p>
          <a:p>
            <a:r>
              <a:rPr lang="en-US" dirty="0"/>
              <a:t>--specific geographies to be targeted and where events will be held</a:t>
            </a:r>
          </a:p>
          <a:p>
            <a:r>
              <a:rPr lang="en-US" dirty="0"/>
              <a:t>Description of need</a:t>
            </a:r>
          </a:p>
          <a:p>
            <a:r>
              <a:rPr lang="en-US" dirty="0"/>
              <a:t>--Why will the campaign help achieve the implementation goals of Illinois Solar for All?</a:t>
            </a:r>
          </a:p>
          <a:p>
            <a:r>
              <a:rPr lang="en-US" dirty="0"/>
              <a:t>--What makes this campaign stand out and how does it fill the need?</a:t>
            </a:r>
          </a:p>
          <a:p>
            <a:r>
              <a:rPr lang="en-US" dirty="0"/>
              <a:t>--What risk does it address (e.g. leaving out a subset of people) and what is the likely outcome if the campaign is not executed?</a:t>
            </a:r>
          </a:p>
          <a:p>
            <a:r>
              <a:rPr lang="en-US" dirty="0"/>
              <a:t>Organizational expertise</a:t>
            </a:r>
          </a:p>
          <a:p>
            <a:r>
              <a:rPr lang="en-US" dirty="0"/>
              <a:t>--Why is your organization qualified to deliver this campaign? </a:t>
            </a:r>
          </a:p>
          <a:p>
            <a:r>
              <a:rPr lang="en-US" dirty="0"/>
              <a:t>--What specific experience does your organization have in engaging or educating specific stakeholders/areas of interest? </a:t>
            </a:r>
          </a:p>
          <a:p>
            <a:r>
              <a:rPr lang="en-US" dirty="0"/>
              <a:t>--What experience does your organization have with the proposed strategies, tactics, methods, and deliverables?</a:t>
            </a:r>
          </a:p>
          <a:p>
            <a:r>
              <a:rPr lang="en-US" dirty="0"/>
              <a:t>Measurement</a:t>
            </a:r>
          </a:p>
          <a:p>
            <a:r>
              <a:rPr lang="en-US" dirty="0"/>
              <a:t>--How will the success of the campaign be measured? Provide specific metrics. </a:t>
            </a:r>
          </a:p>
          <a:p>
            <a:r>
              <a:rPr lang="en-US" dirty="0"/>
              <a:t>Timeline</a:t>
            </a:r>
          </a:p>
          <a:p>
            <a:r>
              <a:rPr lang="en-US" dirty="0"/>
              <a:t>-details on timeline for campaign development, execution, evaluation, reporting, and close out.</a:t>
            </a:r>
          </a:p>
          <a:p>
            <a:r>
              <a:rPr lang="en-US" dirty="0"/>
              <a:t>Budget</a:t>
            </a:r>
          </a:p>
          <a:p>
            <a:r>
              <a:rPr lang="en-US" dirty="0"/>
              <a:t>-Use a format you typically use, include detailed breakdown of program expenses including:</a:t>
            </a:r>
          </a:p>
          <a:p>
            <a:r>
              <a:rPr lang="en-US" dirty="0"/>
              <a:t>	-personnel</a:t>
            </a:r>
          </a:p>
          <a:p>
            <a:r>
              <a:rPr lang="en-US" dirty="0"/>
              <a:t>	-direct expenses</a:t>
            </a:r>
          </a:p>
          <a:p>
            <a:r>
              <a:rPr lang="en-US" dirty="0"/>
              <a:t>	-amounts paid to </a:t>
            </a:r>
            <a:r>
              <a:rPr lang="en-US" dirty="0" err="1"/>
              <a:t>parnters</a:t>
            </a:r>
            <a:r>
              <a:rPr lang="en-US" dirty="0"/>
              <a:t>/subcontractors</a:t>
            </a:r>
          </a:p>
          <a:p>
            <a:r>
              <a:rPr lang="en-US" dirty="0"/>
              <a:t>-include allocations for partners, if applicable. </a:t>
            </a:r>
          </a:p>
          <a:p>
            <a:r>
              <a:rPr lang="en-US" dirty="0"/>
              <a:t>Contract</a:t>
            </a:r>
          </a:p>
          <a:p>
            <a:r>
              <a:rPr lang="en-US" dirty="0"/>
              <a:t>-statement certifying that you agree to contract with us in accordance with terms and conditions in the subcontractor contract (included with the RFP); include any objections in your response.</a:t>
            </a:r>
          </a:p>
          <a:p>
            <a:r>
              <a:rPr lang="en-US" dirty="0"/>
              <a:t>Attachments</a:t>
            </a:r>
          </a:p>
          <a:p>
            <a:r>
              <a:rPr lang="en-US" dirty="0"/>
              <a:t>1. Board list</a:t>
            </a:r>
          </a:p>
          <a:p>
            <a:r>
              <a:rPr lang="en-US" dirty="0"/>
              <a:t>2. Optional references/letters of support</a:t>
            </a:r>
          </a:p>
          <a:p>
            <a:r>
              <a:rPr lang="en-US" dirty="0"/>
              <a:t>3. Bios of key personnel</a:t>
            </a:r>
          </a:p>
          <a:p>
            <a:r>
              <a:rPr lang="en-US" dirty="0"/>
              <a:t>4. certificate of good standing from the IL sec of </a:t>
            </a:r>
            <a:r>
              <a:rPr lang="en-US" dirty="0" err="1"/>
              <a:t>statefor</a:t>
            </a:r>
            <a:r>
              <a:rPr lang="en-US" dirty="0"/>
              <a:t> not for profit </a:t>
            </a:r>
            <a:r>
              <a:rPr lang="en-US" dirty="0" err="1"/>
              <a:t>corp</a:t>
            </a:r>
            <a:r>
              <a:rPr lang="en-US" dirty="0"/>
              <a:t> status</a:t>
            </a:r>
          </a:p>
          <a:p>
            <a:r>
              <a:rPr lang="en-US" dirty="0"/>
              <a:t>5. Current IRS designation letter for 501©3 status, if applicable</a:t>
            </a:r>
          </a:p>
          <a:p>
            <a:r>
              <a:rPr lang="en-US" dirty="0"/>
              <a:t>6. Most recent IRS Form 990, if any</a:t>
            </a:r>
          </a:p>
          <a:p>
            <a:r>
              <a:rPr lang="en-US" dirty="0"/>
              <a:t>7. Budget attachments, as needed</a:t>
            </a:r>
          </a:p>
          <a:p>
            <a:endParaRPr lang="en-US" dirty="0"/>
          </a:p>
          <a:p>
            <a:r>
              <a:rPr lang="en-US" dirty="0"/>
              <a:t>Submit proposals in adobe </a:t>
            </a:r>
            <a:r>
              <a:rPr lang="en-US"/>
              <a:t>PDF format.</a:t>
            </a:r>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31</a:t>
            </a:fld>
            <a:endParaRPr lang="en-US" dirty="0"/>
          </a:p>
        </p:txBody>
      </p:sp>
    </p:spTree>
    <p:extLst>
      <p:ext uri="{BB962C8B-B14F-4D97-AF65-F5344CB8AC3E}">
        <p14:creationId xmlns:p14="http://schemas.microsoft.com/office/powerpoint/2010/main" val="76711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principle that “</a:t>
            </a:r>
            <a:r>
              <a:rPr lang="en-US" sz="1200" b="0" i="0" kern="1200" dirty="0">
                <a:solidFill>
                  <a:schemeClr val="tx1"/>
                </a:solidFill>
                <a:effectLst/>
                <a:latin typeface="Calibri" panose="020F0502020204030204" pitchFamily="34" charset="0"/>
                <a:ea typeface="+mn-ea"/>
                <a:cs typeface="+mn-cs"/>
              </a:rPr>
              <a:t>all people should be protected from pollution and that all populations have a right to a clean and healthy environment.”</a:t>
            </a:r>
          </a:p>
          <a:p>
            <a:r>
              <a:rPr lang="en-US" sz="1200" b="0" i="0" kern="1200" dirty="0">
                <a:solidFill>
                  <a:schemeClr val="tx1"/>
                </a:solidFill>
                <a:effectLst/>
                <a:latin typeface="Calibri" panose="020F0502020204030204" pitchFamily="34" charset="0"/>
                <a:ea typeface="+mn-ea"/>
                <a:cs typeface="+mn-cs"/>
              </a:rPr>
              <a:t>Targeting up to 60% of GE funds in EJCs is one way of setting the program up to meet the goal of 25% of project incentives in or serving EJCs</a:t>
            </a:r>
            <a:endParaRPr lang="en-US" dirty="0"/>
          </a:p>
          <a:p>
            <a:r>
              <a:rPr lang="en-US" dirty="0"/>
              <a:t>Census block groups</a:t>
            </a:r>
          </a:p>
        </p:txBody>
      </p:sp>
      <p:sp>
        <p:nvSpPr>
          <p:cNvPr id="4" name="Slide Number Placeholder 3"/>
          <p:cNvSpPr>
            <a:spLocks noGrp="1"/>
          </p:cNvSpPr>
          <p:nvPr>
            <p:ph type="sldNum" sz="quarter" idx="5"/>
          </p:nvPr>
        </p:nvSpPr>
        <p:spPr/>
        <p:txBody>
          <a:bodyPr/>
          <a:lstStyle/>
          <a:p>
            <a:fld id="{9F0A1ABF-A02A-3F42-805E-3E0A90D796E9}" type="slidenum">
              <a:rPr lang="en-US" smtClean="0"/>
              <a:pPr/>
              <a:t>12</a:t>
            </a:fld>
            <a:endParaRPr lang="en-US" dirty="0"/>
          </a:p>
        </p:txBody>
      </p:sp>
    </p:spTree>
    <p:extLst>
      <p:ext uri="{BB962C8B-B14F-4D97-AF65-F5344CB8AC3E}">
        <p14:creationId xmlns:p14="http://schemas.microsoft.com/office/powerpoint/2010/main" val="64018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while EJCs are located in 23 counties in IL, they are not “countywide” designations: at a much smaller scale, the census block group.</a:t>
            </a:r>
          </a:p>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13</a:t>
            </a:fld>
            <a:endParaRPr lang="en-US" dirty="0"/>
          </a:p>
        </p:txBody>
      </p:sp>
    </p:spTree>
    <p:extLst>
      <p:ext uri="{BB962C8B-B14F-4D97-AF65-F5344CB8AC3E}">
        <p14:creationId xmlns:p14="http://schemas.microsoft.com/office/powerpoint/2010/main" val="231839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mapping tool, you can zoom, type in a specific address, type in the name of a town, etc.</a:t>
            </a:r>
          </a:p>
        </p:txBody>
      </p:sp>
      <p:sp>
        <p:nvSpPr>
          <p:cNvPr id="4" name="Slide Number Placeholder 3"/>
          <p:cNvSpPr>
            <a:spLocks noGrp="1"/>
          </p:cNvSpPr>
          <p:nvPr>
            <p:ph type="sldNum" sz="quarter" idx="5"/>
          </p:nvPr>
        </p:nvSpPr>
        <p:spPr/>
        <p:txBody>
          <a:bodyPr/>
          <a:lstStyle/>
          <a:p>
            <a:fld id="{9F0A1ABF-A02A-3F42-805E-3E0A90D796E9}" type="slidenum">
              <a:rPr lang="en-US" smtClean="0"/>
              <a:pPr/>
              <a:t>14</a:t>
            </a:fld>
            <a:endParaRPr lang="en-US" dirty="0"/>
          </a:p>
        </p:txBody>
      </p:sp>
    </p:spTree>
    <p:extLst>
      <p:ext uri="{BB962C8B-B14F-4D97-AF65-F5344CB8AC3E}">
        <p14:creationId xmlns:p14="http://schemas.microsoft.com/office/powerpoint/2010/main" val="59376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can and should drive action but campaigns should not market for or steer folks to specific Approved Vendors– this is commercial marketing, not grassroots education.</a:t>
            </a:r>
          </a:p>
          <a:p>
            <a:endParaRPr lang="en-US" dirty="0"/>
          </a:p>
          <a:p>
            <a:r>
              <a:rPr lang="en-US" dirty="0"/>
              <a:t>Some communities that are not well represented by the solar industry may have interest in ILSFA but be unable to participate because there are no Approved Vendors. Approved Vendors can participate in events organized by GEs as long as all approved vendors have the same opportunity to participate. </a:t>
            </a:r>
          </a:p>
          <a:p>
            <a:endParaRPr lang="en-US" dirty="0"/>
          </a:p>
          <a:p>
            <a:r>
              <a:rPr lang="en-US" dirty="0"/>
              <a:t>No payment to funded grassroots orgs by Approved Vendors during or for 6 months after the end of the contract period.</a:t>
            </a:r>
          </a:p>
          <a:p>
            <a:endParaRPr lang="en-US" dirty="0"/>
          </a:p>
          <a:p>
            <a:endParaRPr lang="en-US" dirty="0"/>
          </a:p>
        </p:txBody>
      </p:sp>
      <p:sp>
        <p:nvSpPr>
          <p:cNvPr id="4" name="Slide Number Placeholder 3"/>
          <p:cNvSpPr>
            <a:spLocks noGrp="1"/>
          </p:cNvSpPr>
          <p:nvPr>
            <p:ph type="sldNum" sz="quarter" idx="5"/>
          </p:nvPr>
        </p:nvSpPr>
        <p:spPr/>
        <p:txBody>
          <a:bodyPr/>
          <a:lstStyle/>
          <a:p>
            <a:fld id="{9F0A1ABF-A02A-3F42-805E-3E0A90D796E9}" type="slidenum">
              <a:rPr lang="en-US" smtClean="0"/>
              <a:pPr/>
              <a:t>24</a:t>
            </a:fld>
            <a:endParaRPr lang="en-US" dirty="0"/>
          </a:p>
        </p:txBody>
      </p:sp>
    </p:spTree>
    <p:extLst>
      <p:ext uri="{BB962C8B-B14F-4D97-AF65-F5344CB8AC3E}">
        <p14:creationId xmlns:p14="http://schemas.microsoft.com/office/powerpoint/2010/main" val="364001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organized as a non-profit means that you’re registered with the Illinois Secretary of State as such. No political or trade groups. </a:t>
            </a:r>
          </a:p>
          <a:p>
            <a:r>
              <a:rPr lang="en-US" dirty="0"/>
              <a:t>-Fiscal sponsorship discussed on next slide</a:t>
            </a:r>
          </a:p>
          <a:p>
            <a:r>
              <a:rPr lang="en-US" dirty="0"/>
              <a:t>-Should already be servicing low-income people in the area you propose your education campaign in</a:t>
            </a:r>
          </a:p>
        </p:txBody>
      </p:sp>
      <p:sp>
        <p:nvSpPr>
          <p:cNvPr id="4" name="Slide Number Placeholder 3"/>
          <p:cNvSpPr>
            <a:spLocks noGrp="1"/>
          </p:cNvSpPr>
          <p:nvPr>
            <p:ph type="sldNum" sz="quarter" idx="5"/>
          </p:nvPr>
        </p:nvSpPr>
        <p:spPr/>
        <p:txBody>
          <a:bodyPr/>
          <a:lstStyle/>
          <a:p>
            <a:fld id="{9F0A1ABF-A02A-3F42-805E-3E0A90D796E9}" type="slidenum">
              <a:rPr lang="en-US" smtClean="0"/>
              <a:pPr/>
              <a:t>26</a:t>
            </a:fld>
            <a:endParaRPr lang="en-US" dirty="0"/>
          </a:p>
        </p:txBody>
      </p:sp>
    </p:spTree>
    <p:extLst>
      <p:ext uri="{BB962C8B-B14F-4D97-AF65-F5344CB8AC3E}">
        <p14:creationId xmlns:p14="http://schemas.microsoft.com/office/powerpoint/2010/main" val="84903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organization is not a non-profit registered with the IL secretary of state, can use fiscal sponsorship. Fiscal sponsors cant act on behalf of for-profits, trade or political groups. </a:t>
            </a:r>
          </a:p>
          <a:p>
            <a:r>
              <a:rPr lang="en-US" dirty="0"/>
              <a:t>If you’re using a fiscal sponsorship, the sponsor is the lead applicant and submits the proposal on behalf of the partnership.</a:t>
            </a:r>
          </a:p>
          <a:p>
            <a:endParaRPr lang="en-US" dirty="0"/>
          </a:p>
          <a:p>
            <a:r>
              <a:rPr lang="en-US" dirty="0"/>
              <a:t>For profit firms can be used for discreet activities (</a:t>
            </a:r>
            <a:r>
              <a:rPr lang="en-US" dirty="0" err="1"/>
              <a:t>eg</a:t>
            </a:r>
            <a:r>
              <a:rPr lang="en-US" dirty="0"/>
              <a:t> providing food for an event) but cannot make up more than 40% of campaign budget</a:t>
            </a:r>
          </a:p>
        </p:txBody>
      </p:sp>
      <p:sp>
        <p:nvSpPr>
          <p:cNvPr id="4" name="Slide Number Placeholder 3"/>
          <p:cNvSpPr>
            <a:spLocks noGrp="1"/>
          </p:cNvSpPr>
          <p:nvPr>
            <p:ph type="sldNum" sz="quarter" idx="5"/>
          </p:nvPr>
        </p:nvSpPr>
        <p:spPr/>
        <p:txBody>
          <a:bodyPr/>
          <a:lstStyle/>
          <a:p>
            <a:fld id="{9F0A1ABF-A02A-3F42-805E-3E0A90D796E9}" type="slidenum">
              <a:rPr lang="en-US" smtClean="0"/>
              <a:pPr/>
              <a:t>27</a:t>
            </a:fld>
            <a:endParaRPr lang="en-US" dirty="0"/>
          </a:p>
        </p:txBody>
      </p:sp>
    </p:spTree>
    <p:extLst>
      <p:ext uri="{BB962C8B-B14F-4D97-AF65-F5344CB8AC3E}">
        <p14:creationId xmlns:p14="http://schemas.microsoft.com/office/powerpoint/2010/main" val="13035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first round amount to give us time to focus on key stakeholders and topics, and measure effectiveness of campaigns to inform future rounds.</a:t>
            </a:r>
          </a:p>
          <a:p>
            <a:r>
              <a:rPr lang="en-US" dirty="0"/>
              <a:t>Organizations that submit collaborative partnerships could potentially be awarded more than $50,000 total.</a:t>
            </a:r>
          </a:p>
          <a:p>
            <a:r>
              <a:rPr lang="en-US" dirty="0"/>
              <a:t>These amounts are maximums/”up </a:t>
            </a:r>
            <a:r>
              <a:rPr lang="en-US" dirty="0" err="1"/>
              <a:t>tos</a:t>
            </a:r>
            <a:r>
              <a:rPr lang="en-US" dirty="0"/>
              <a:t>”– how much is awarded will depend on the quality and diversity of proposals.</a:t>
            </a:r>
          </a:p>
        </p:txBody>
      </p:sp>
      <p:sp>
        <p:nvSpPr>
          <p:cNvPr id="4" name="Slide Number Placeholder 3"/>
          <p:cNvSpPr>
            <a:spLocks noGrp="1"/>
          </p:cNvSpPr>
          <p:nvPr>
            <p:ph type="sldNum" sz="quarter" idx="5"/>
          </p:nvPr>
        </p:nvSpPr>
        <p:spPr/>
        <p:txBody>
          <a:bodyPr/>
          <a:lstStyle/>
          <a:p>
            <a:fld id="{9F0A1ABF-A02A-3F42-805E-3E0A90D796E9}" type="slidenum">
              <a:rPr lang="en-US" smtClean="0"/>
              <a:pPr/>
              <a:t>28</a:t>
            </a:fld>
            <a:endParaRPr lang="en-US" dirty="0"/>
          </a:p>
        </p:txBody>
      </p:sp>
    </p:spTree>
    <p:extLst>
      <p:ext uri="{BB962C8B-B14F-4D97-AF65-F5344CB8AC3E}">
        <p14:creationId xmlns:p14="http://schemas.microsoft.com/office/powerpoint/2010/main" val="427278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-Proposals must meet the minimum score required (50 points) for further consideration. </a:t>
            </a:r>
          </a:p>
          <a:p>
            <a:r>
              <a:rPr lang="en-US" dirty="0"/>
              <a:t>-Proposals meeting this requirement will be rank ordered by score. </a:t>
            </a:r>
          </a:p>
          <a:p>
            <a:r>
              <a:rPr lang="en-US" dirty="0"/>
              <a:t>-BUT administrator may select proposals out of rank order to support the goal of prioritizing up to 60% of funding for grassroots education benefiting EJCs</a:t>
            </a:r>
          </a:p>
          <a:p>
            <a:r>
              <a:rPr lang="en-US" dirty="0"/>
              <a:t>AND/OR ensuring sufficient diversity of geography, and perhaps education topics and delivery mediums</a:t>
            </a:r>
          </a:p>
        </p:txBody>
      </p:sp>
      <p:sp>
        <p:nvSpPr>
          <p:cNvPr id="4" name="Slide Number Placeholder 3"/>
          <p:cNvSpPr>
            <a:spLocks noGrp="1"/>
          </p:cNvSpPr>
          <p:nvPr>
            <p:ph type="sldNum" sz="quarter" idx="5"/>
          </p:nvPr>
        </p:nvSpPr>
        <p:spPr/>
        <p:txBody>
          <a:bodyPr/>
          <a:lstStyle/>
          <a:p>
            <a:fld id="{9F0A1ABF-A02A-3F42-805E-3E0A90D796E9}" type="slidenum">
              <a:rPr lang="en-US" smtClean="0"/>
              <a:pPr/>
              <a:t>29</a:t>
            </a:fld>
            <a:endParaRPr lang="en-US" dirty="0"/>
          </a:p>
        </p:txBody>
      </p:sp>
    </p:spTree>
    <p:extLst>
      <p:ext uri="{BB962C8B-B14F-4D97-AF65-F5344CB8AC3E}">
        <p14:creationId xmlns:p14="http://schemas.microsoft.com/office/powerpoint/2010/main" val="69347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1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62271-BE0F-4EBA-A2E4-D346A96EE71F}"/>
              </a:ext>
            </a:extLst>
          </p:cNvPr>
          <p:cNvSpPr/>
          <p:nvPr userDrawn="1"/>
        </p:nvSpPr>
        <p:spPr>
          <a:xfrm>
            <a:off x="0" y="4385815"/>
            <a:ext cx="9144000" cy="2472185"/>
          </a:xfrm>
          <a:prstGeom prst="rect">
            <a:avLst/>
          </a:prstGeom>
          <a:solidFill>
            <a:srgbClr val="5062E5"/>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B56F4A6-5213-4F8D-BF78-C0893638102D}"/>
              </a:ext>
            </a:extLst>
          </p:cNvPr>
          <p:cNvSpPr/>
          <p:nvPr userDrawn="1"/>
        </p:nvSpPr>
        <p:spPr>
          <a:xfrm>
            <a:off x="0" y="1447800"/>
            <a:ext cx="9144000" cy="2938015"/>
          </a:xfrm>
          <a:prstGeom prst="rect">
            <a:avLst/>
          </a:prstGeom>
          <a:effectLst>
            <a:outerShdw blurRad="254000" dist="127000" dir="5400000" algn="ctr" rotWithShape="0">
              <a:srgbClr val="000000">
                <a:alpha val="25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D4B307F2-3E5C-4E2F-B194-F88DF1D4DB4F}"/>
              </a:ext>
            </a:extLst>
          </p:cNvPr>
          <p:cNvSpPr>
            <a:spLocks noGrp="1"/>
          </p:cNvSpPr>
          <p:nvPr>
            <p:ph type="ctrTitle"/>
          </p:nvPr>
        </p:nvSpPr>
        <p:spPr>
          <a:xfrm>
            <a:off x="0" y="1831895"/>
            <a:ext cx="9144000" cy="2169825"/>
          </a:xfrm>
          <a:noFill/>
          <a:effectLst/>
        </p:spPr>
        <p:txBody>
          <a:bodyPr wrap="square" lIns="914400" tIns="731520" rIns="914400" bIns="731520" anchor="ctr" anchorCtr="0">
            <a:spAutoFit/>
          </a:bodyPr>
          <a:lstStyle>
            <a:lvl1pPr marL="0" indent="0" algn="l">
              <a:tabLst/>
              <a:defRPr sz="4500" b="1" i="0" spc="-113">
                <a:solidFill>
                  <a:schemeClr val="bg1"/>
                </a:solidFill>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0BFDC20-4108-443F-8DF6-FACB866D9920}"/>
              </a:ext>
            </a:extLst>
          </p:cNvPr>
          <p:cNvPicPr>
            <a:picLocks noChangeAspect="1"/>
          </p:cNvPicPr>
          <p:nvPr userDrawn="1"/>
        </p:nvPicPr>
        <p:blipFill>
          <a:blip r:embed="rId2"/>
          <a:stretch>
            <a:fillRect/>
          </a:stretch>
        </p:blipFill>
        <p:spPr>
          <a:xfrm>
            <a:off x="228600" y="459423"/>
            <a:ext cx="2799276" cy="528954"/>
          </a:xfrm>
          <a:prstGeom prst="rect">
            <a:avLst/>
          </a:prstGeom>
        </p:spPr>
      </p:pic>
      <p:sp>
        <p:nvSpPr>
          <p:cNvPr id="16" name="Subtitle 2">
            <a:extLst>
              <a:ext uri="{FF2B5EF4-FFF2-40B4-BE49-F238E27FC236}">
                <a16:creationId xmlns:a16="http://schemas.microsoft.com/office/drawing/2014/main" id="{42666720-8E2B-4D8A-AD40-3D6B9D31F2D4}"/>
              </a:ext>
            </a:extLst>
          </p:cNvPr>
          <p:cNvSpPr>
            <a:spLocks noGrp="1"/>
          </p:cNvSpPr>
          <p:nvPr>
            <p:ph type="subTitle" idx="1"/>
          </p:nvPr>
        </p:nvSpPr>
        <p:spPr>
          <a:xfrm>
            <a:off x="0" y="4385815"/>
            <a:ext cx="9144000" cy="1769074"/>
          </a:xfrm>
        </p:spPr>
        <p:txBody>
          <a:bodyPr wrap="square" lIns="914400" tIns="731520" rIns="914400" bIns="731520">
            <a:spAutoFit/>
          </a:bodyPr>
          <a:lstStyle>
            <a:lvl1pPr marL="0" indent="0" algn="l">
              <a:buNone/>
              <a:defRPr sz="1800" spc="15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Click to edit Master subtitle style</a:t>
            </a:r>
            <a:endParaRPr lang="en-US" dirty="0"/>
          </a:p>
        </p:txBody>
      </p:sp>
      <p:sp>
        <p:nvSpPr>
          <p:cNvPr id="15" name="Slide Number Placeholder 5">
            <a:extLst>
              <a:ext uri="{FF2B5EF4-FFF2-40B4-BE49-F238E27FC236}">
                <a16:creationId xmlns:a16="http://schemas.microsoft.com/office/drawing/2014/main" id="{EF4BFDE5-457A-40DB-9499-22C104BDA87F}"/>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spTree>
    <p:extLst>
      <p:ext uri="{BB962C8B-B14F-4D97-AF65-F5344CB8AC3E}">
        <p14:creationId xmlns:p14="http://schemas.microsoft.com/office/powerpoint/2010/main" val="367432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Spead Image/Graphic">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7D0C6E6-361C-45C6-8BDA-568FD6AA82B4}"/>
              </a:ext>
            </a:extLst>
          </p:cNvPr>
          <p:cNvSpPr>
            <a:spLocks noGrp="1"/>
          </p:cNvSpPr>
          <p:nvPr>
            <p:ph sz="quarter" idx="10"/>
          </p:nvPr>
        </p:nvSpPr>
        <p:spPr>
          <a:xfrm>
            <a:off x="0" y="0"/>
            <a:ext cx="9144000" cy="5791200"/>
          </a:xfrm>
          <a:solidFill>
            <a:schemeClr val="accent1"/>
          </a:solidFill>
          <a:effectLst>
            <a:outerShdw blurRad="50800" dist="38100" dir="5400000" algn="t" rotWithShape="0">
              <a:prstClr val="black">
                <a:alpha val="40000"/>
              </a:prstClr>
            </a:outerShdw>
          </a:effectLst>
        </p:spPr>
        <p:txBody>
          <a:bodyPr lIns="548640" tIns="548640" rIns="548640" bIns="548640"/>
          <a:lstStyle>
            <a:lvl1pPr marL="171450" indent="-171450">
              <a:buFont typeface="Arial" panose="020B0604020202020204" pitchFamily="34" charset="0"/>
              <a:buChar char="•"/>
              <a:defRPr/>
            </a:lvl1pPr>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56728566-6916-48D5-9468-89D7EAFDC305}"/>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1" name="Picture 10">
            <a:extLst>
              <a:ext uri="{FF2B5EF4-FFF2-40B4-BE49-F238E27FC236}">
                <a16:creationId xmlns:a16="http://schemas.microsoft.com/office/drawing/2014/main" id="{B0DEBE82-AF50-4971-9C67-173A3B1539FF}"/>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12" name="Slide Number Placeholder 5">
            <a:extLst>
              <a:ext uri="{FF2B5EF4-FFF2-40B4-BE49-F238E27FC236}">
                <a16:creationId xmlns:a16="http://schemas.microsoft.com/office/drawing/2014/main" id="{E16256FE-8BA6-4A7F-BC92-0B663F579CF6}"/>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42421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2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62271-BE0F-4EBA-A2E4-D346A96EE71F}"/>
              </a:ext>
            </a:extLst>
          </p:cNvPr>
          <p:cNvSpPr/>
          <p:nvPr userDrawn="1"/>
        </p:nvSpPr>
        <p:spPr>
          <a:xfrm>
            <a:off x="0" y="3962401"/>
            <a:ext cx="9144000" cy="2895600"/>
          </a:xfrm>
          <a:prstGeom prst="rect">
            <a:avLst/>
          </a:prstGeom>
          <a:solidFill>
            <a:srgbClr val="5062E5"/>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FD7E3DCA-8521-4697-87DC-B47338836514}"/>
              </a:ext>
            </a:extLst>
          </p:cNvPr>
          <p:cNvSpPr/>
          <p:nvPr userDrawn="1"/>
        </p:nvSpPr>
        <p:spPr>
          <a:xfrm rot="5400000">
            <a:off x="1866901" y="-1866901"/>
            <a:ext cx="5410200" cy="9144001"/>
          </a:xfrm>
          <a:prstGeom prst="rect">
            <a:avLst/>
          </a:prstGeom>
          <a:solidFill>
            <a:schemeClr val="tx2"/>
          </a:solidFill>
          <a:ln>
            <a:noFill/>
          </a:ln>
          <a:effectLst>
            <a:outerShdw blurRad="254000" dist="127000" dir="5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30" baseline="0" dirty="0"/>
          </a:p>
        </p:txBody>
      </p:sp>
      <p:sp>
        <p:nvSpPr>
          <p:cNvPr id="12" name="Title 1">
            <a:extLst>
              <a:ext uri="{FF2B5EF4-FFF2-40B4-BE49-F238E27FC236}">
                <a16:creationId xmlns:a16="http://schemas.microsoft.com/office/drawing/2014/main" id="{D4B307F2-3E5C-4E2F-B194-F88DF1D4DB4F}"/>
              </a:ext>
            </a:extLst>
          </p:cNvPr>
          <p:cNvSpPr>
            <a:spLocks noGrp="1"/>
          </p:cNvSpPr>
          <p:nvPr>
            <p:ph type="ctrTitle"/>
          </p:nvPr>
        </p:nvSpPr>
        <p:spPr>
          <a:xfrm>
            <a:off x="0" y="3317095"/>
            <a:ext cx="9144000" cy="2062103"/>
          </a:xfrm>
          <a:noFill/>
          <a:effectLst/>
        </p:spPr>
        <p:txBody>
          <a:bodyPr wrap="square" lIns="548640" tIns="731520" rIns="548640" bIns="731520" anchor="b" anchorCtr="0">
            <a:spAutoFit/>
          </a:bodyPr>
          <a:lstStyle>
            <a:lvl1pPr marL="0" indent="0" algn="l">
              <a:tabLst/>
              <a:defRPr sz="3600" b="1" i="0" spc="-113">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D69674C-673D-4FEA-949F-AFC9338769F7}"/>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pic>
        <p:nvPicPr>
          <p:cNvPr id="22" name="Picture 21">
            <a:extLst>
              <a:ext uri="{FF2B5EF4-FFF2-40B4-BE49-F238E27FC236}">
                <a16:creationId xmlns:a16="http://schemas.microsoft.com/office/drawing/2014/main" id="{CFEF3301-E449-4E8E-A728-4E49AD77AB73}"/>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3" name="Rectangle 22">
            <a:extLst>
              <a:ext uri="{FF2B5EF4-FFF2-40B4-BE49-F238E27FC236}">
                <a16:creationId xmlns:a16="http://schemas.microsoft.com/office/drawing/2014/main" id="{65246872-6FB4-4CE7-8414-8A5162A50517}"/>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Tree>
    <p:extLst>
      <p:ext uri="{BB962C8B-B14F-4D97-AF65-F5344CB8AC3E}">
        <p14:creationId xmlns:p14="http://schemas.microsoft.com/office/powerpoint/2010/main" val="392987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3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62271-BE0F-4EBA-A2E4-D346A96EE71F}"/>
              </a:ext>
            </a:extLst>
          </p:cNvPr>
          <p:cNvSpPr/>
          <p:nvPr userDrawn="1"/>
        </p:nvSpPr>
        <p:spPr>
          <a:xfrm>
            <a:off x="0" y="3962401"/>
            <a:ext cx="9144000" cy="2895600"/>
          </a:xfrm>
          <a:prstGeom prst="rect">
            <a:avLst/>
          </a:prstGeom>
          <a:solidFill>
            <a:srgbClr val="5062E5"/>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FD7E3DCA-8521-4697-87DC-B47338836514}"/>
              </a:ext>
            </a:extLst>
          </p:cNvPr>
          <p:cNvSpPr/>
          <p:nvPr userDrawn="1"/>
        </p:nvSpPr>
        <p:spPr>
          <a:xfrm rot="5400000">
            <a:off x="1143000" y="-1143000"/>
            <a:ext cx="6858002" cy="9144001"/>
          </a:xfrm>
          <a:prstGeom prst="rect">
            <a:avLst/>
          </a:prstGeom>
          <a:solidFill>
            <a:schemeClr val="tx2"/>
          </a:solidFill>
          <a:ln>
            <a:noFill/>
          </a:ln>
          <a:effectLst>
            <a:outerShdw blurRad="254000" dist="127000" dir="5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30" baseline="0" dirty="0"/>
          </a:p>
        </p:txBody>
      </p:sp>
      <p:sp>
        <p:nvSpPr>
          <p:cNvPr id="12" name="Title 1">
            <a:extLst>
              <a:ext uri="{FF2B5EF4-FFF2-40B4-BE49-F238E27FC236}">
                <a16:creationId xmlns:a16="http://schemas.microsoft.com/office/drawing/2014/main" id="{D4B307F2-3E5C-4E2F-B194-F88DF1D4DB4F}"/>
              </a:ext>
            </a:extLst>
          </p:cNvPr>
          <p:cNvSpPr>
            <a:spLocks noGrp="1"/>
          </p:cNvSpPr>
          <p:nvPr>
            <p:ph type="ctrTitle"/>
          </p:nvPr>
        </p:nvSpPr>
        <p:spPr>
          <a:xfrm>
            <a:off x="0" y="3409428"/>
            <a:ext cx="9144000" cy="1969770"/>
          </a:xfrm>
          <a:noFill/>
          <a:effectLst/>
        </p:spPr>
        <p:txBody>
          <a:bodyPr wrap="square" lIns="548640" tIns="731520" rIns="548640" bIns="731520" anchor="b" anchorCtr="0">
            <a:spAutoFit/>
          </a:bodyPr>
          <a:lstStyle>
            <a:lvl1pPr marL="0" indent="0" algn="l">
              <a:tabLst/>
              <a:defRPr sz="2800" b="1" i="0" spc="-113">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D69674C-673D-4FEA-949F-AFC9338769F7}"/>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pic>
        <p:nvPicPr>
          <p:cNvPr id="22" name="Picture 21">
            <a:extLst>
              <a:ext uri="{FF2B5EF4-FFF2-40B4-BE49-F238E27FC236}">
                <a16:creationId xmlns:a16="http://schemas.microsoft.com/office/drawing/2014/main" id="{CFEF3301-E449-4E8E-A728-4E49AD77AB73}"/>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3" name="Rectangle 22">
            <a:extLst>
              <a:ext uri="{FF2B5EF4-FFF2-40B4-BE49-F238E27FC236}">
                <a16:creationId xmlns:a16="http://schemas.microsoft.com/office/drawing/2014/main" id="{65246872-6FB4-4CE7-8414-8A5162A50517}"/>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
        <p:nvSpPr>
          <p:cNvPr id="16" name="Subtitle 2">
            <a:extLst>
              <a:ext uri="{FF2B5EF4-FFF2-40B4-BE49-F238E27FC236}">
                <a16:creationId xmlns:a16="http://schemas.microsoft.com/office/drawing/2014/main" id="{0AD06431-E609-48F4-95AD-12DCAF09EB3F}"/>
              </a:ext>
            </a:extLst>
          </p:cNvPr>
          <p:cNvSpPr>
            <a:spLocks noGrp="1"/>
          </p:cNvSpPr>
          <p:nvPr>
            <p:ph type="subTitle" idx="1"/>
          </p:nvPr>
        </p:nvSpPr>
        <p:spPr>
          <a:xfrm>
            <a:off x="0" y="4746076"/>
            <a:ext cx="9144000" cy="633122"/>
          </a:xfrm>
        </p:spPr>
        <p:txBody>
          <a:bodyPr wrap="square" lIns="548640" tIns="182880" rIns="548640" bIns="182880">
            <a:spAutoFit/>
          </a:bodyPr>
          <a:lstStyle>
            <a:lvl1pPr marL="0" indent="0" algn="l">
              <a:buNone/>
              <a:defRPr sz="1000" spc="150" baseline="0">
                <a:solidFill>
                  <a:srgbClr val="FACE0C"/>
                </a:solidFill>
                <a:latin typeface="Consolas" panose="020B0609020204030204" pitchFamily="49"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Click to edit Master subtitle style</a:t>
            </a:r>
            <a:endParaRPr lang="en-US" dirty="0"/>
          </a:p>
        </p:txBody>
      </p:sp>
    </p:spTree>
    <p:extLst>
      <p:ext uri="{BB962C8B-B14F-4D97-AF65-F5344CB8AC3E}">
        <p14:creationId xmlns:p14="http://schemas.microsoft.com/office/powerpoint/2010/main" val="72135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 Option 1">
    <p:bg>
      <p:bgPr>
        <a:solidFill>
          <a:schemeClr val="accent1"/>
        </a:solid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2002BCC4-E894-434A-9AF4-1325BCB321CE}"/>
              </a:ext>
            </a:extLst>
          </p:cNvPr>
          <p:cNvSpPr>
            <a:spLocks noGrp="1"/>
          </p:cNvSpPr>
          <p:nvPr>
            <p:ph type="pic" sz="quarter" idx="10"/>
          </p:nvPr>
        </p:nvSpPr>
        <p:spPr>
          <a:xfrm>
            <a:off x="4572000" y="0"/>
            <a:ext cx="4572000" cy="6858000"/>
          </a:xfrm>
          <a:solidFill>
            <a:schemeClr val="accent1"/>
          </a:solidFill>
          <a:effectLst>
            <a:innerShdw blurRad="254000" dist="127000" dir="16200000">
              <a:prstClr val="black">
                <a:alpha val="25000"/>
              </a:prstClr>
            </a:innerShdw>
          </a:effectLst>
        </p:spPr>
        <p:txBody>
          <a:bodyPr lIns="548640" tIns="914400" rIns="548640" bIns="914400"/>
          <a:lstStyle/>
          <a:p>
            <a:r>
              <a:rPr lang="en-US"/>
              <a:t>Click icon to add picture</a:t>
            </a:r>
            <a:endParaRPr lang="en-US" dirty="0"/>
          </a:p>
        </p:txBody>
      </p:sp>
      <p:sp>
        <p:nvSpPr>
          <p:cNvPr id="14" name="Rectangle 13">
            <a:extLst>
              <a:ext uri="{FF2B5EF4-FFF2-40B4-BE49-F238E27FC236}">
                <a16:creationId xmlns:a16="http://schemas.microsoft.com/office/drawing/2014/main" id="{EDD1C880-B94E-4C84-AE07-98EEEBFA175D}"/>
              </a:ext>
            </a:extLst>
          </p:cNvPr>
          <p:cNvSpPr/>
          <p:nvPr userDrawn="1"/>
        </p:nvSpPr>
        <p:spPr>
          <a:xfrm>
            <a:off x="0" y="-1"/>
            <a:ext cx="4572000" cy="6858002"/>
          </a:xfrm>
          <a:prstGeom prst="rect">
            <a:avLst/>
          </a:prstGeom>
          <a:solidFill>
            <a:schemeClr val="tx2"/>
          </a:solidFill>
          <a:ln>
            <a:noFill/>
          </a:ln>
          <a:effectLst>
            <a:outerShdw blurRad="254000" dist="127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1A46AF80-40CB-49F6-AFC0-97B4B0DA0AB1}"/>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2" name="Rectangle 21">
            <a:extLst>
              <a:ext uri="{FF2B5EF4-FFF2-40B4-BE49-F238E27FC236}">
                <a16:creationId xmlns:a16="http://schemas.microsoft.com/office/drawing/2014/main" id="{EBF0C5D4-75FA-4C52-A3E9-5B1DA7341040}"/>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
        <p:nvSpPr>
          <p:cNvPr id="26" name="Slide Number Placeholder 5">
            <a:extLst>
              <a:ext uri="{FF2B5EF4-FFF2-40B4-BE49-F238E27FC236}">
                <a16:creationId xmlns:a16="http://schemas.microsoft.com/office/drawing/2014/main" id="{1692F3B6-A497-42BC-BBD6-831544CF5C39}"/>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sp>
        <p:nvSpPr>
          <p:cNvPr id="12" name="Title 1">
            <a:extLst>
              <a:ext uri="{FF2B5EF4-FFF2-40B4-BE49-F238E27FC236}">
                <a16:creationId xmlns:a16="http://schemas.microsoft.com/office/drawing/2014/main" id="{EEB080FB-4A4F-4A7B-A97F-6343862D90C3}"/>
              </a:ext>
            </a:extLst>
          </p:cNvPr>
          <p:cNvSpPr>
            <a:spLocks noGrp="1"/>
          </p:cNvSpPr>
          <p:nvPr>
            <p:ph type="ctrTitle"/>
          </p:nvPr>
        </p:nvSpPr>
        <p:spPr>
          <a:xfrm>
            <a:off x="0" y="0"/>
            <a:ext cx="4572000" cy="2769989"/>
          </a:xfrm>
          <a:noFill/>
          <a:effectLst/>
        </p:spPr>
        <p:txBody>
          <a:bodyPr wrap="square" lIns="548640" tIns="914400" rIns="548640" bIns="914400" anchor="t" anchorCtr="0">
            <a:spAutoFit/>
          </a:bodyPr>
          <a:lstStyle>
            <a:lvl1pPr marL="0" indent="0" algn="l">
              <a:lnSpc>
                <a:spcPts val="3600"/>
              </a:lnSpc>
              <a:tabLst/>
              <a:defRPr sz="3600" b="1" i="0" spc="-3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1636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2 table of contents or agenda">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21B1C3-F9C1-46C9-AC10-4494A9F80ABF}"/>
              </a:ext>
            </a:extLst>
          </p:cNvPr>
          <p:cNvSpPr/>
          <p:nvPr userDrawn="1"/>
        </p:nvSpPr>
        <p:spPr>
          <a:xfrm>
            <a:off x="0" y="-1"/>
            <a:ext cx="4572000" cy="6858002"/>
          </a:xfrm>
          <a:prstGeom prst="rect">
            <a:avLst/>
          </a:prstGeom>
          <a:solidFill>
            <a:schemeClr val="tx2"/>
          </a:solidFill>
          <a:ln>
            <a:noFill/>
          </a:ln>
          <a:effectLst>
            <a:outerShdw blurRad="254000" dist="127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spc="30" baseline="0" dirty="0"/>
          </a:p>
        </p:txBody>
      </p:sp>
      <p:sp>
        <p:nvSpPr>
          <p:cNvPr id="13" name="Content Placeholder 2">
            <a:extLst>
              <a:ext uri="{FF2B5EF4-FFF2-40B4-BE49-F238E27FC236}">
                <a16:creationId xmlns:a16="http://schemas.microsoft.com/office/drawing/2014/main" id="{A9FFBC73-A497-4AF7-9947-421B3E208122}"/>
              </a:ext>
            </a:extLst>
          </p:cNvPr>
          <p:cNvSpPr>
            <a:spLocks noGrp="1"/>
          </p:cNvSpPr>
          <p:nvPr>
            <p:ph idx="1"/>
          </p:nvPr>
        </p:nvSpPr>
        <p:spPr>
          <a:xfrm>
            <a:off x="4572000" y="0"/>
            <a:ext cx="4572000" cy="6858000"/>
          </a:xfrm>
        </p:spPr>
        <p:txBody>
          <a:bodyPr lIns="548640" tIns="914400" rIns="548640" bIns="731520"/>
          <a:lstStyle>
            <a:lvl1pPr marL="385763" indent="-385763">
              <a:buClr>
                <a:schemeClr val="tx2"/>
              </a:buClr>
              <a:buFont typeface="Arial" panose="020B0604020202020204" pitchFamily="34" charset="0"/>
              <a:buChar char="•"/>
              <a:defRPr spc="150" baseline="0">
                <a:solidFill>
                  <a:schemeClr val="bg1"/>
                </a:solidFill>
              </a:defRPr>
            </a:lvl1pPr>
            <a:lvl2pPr marL="728663" indent="-385763">
              <a:buClr>
                <a:schemeClr val="tx2"/>
              </a:buClr>
              <a:buFont typeface="Arial" panose="020B0604020202020204" pitchFamily="34" charset="0"/>
              <a:buChar char="•"/>
              <a:defRPr spc="150" baseline="0">
                <a:solidFill>
                  <a:schemeClr val="bg1"/>
                </a:solidFill>
              </a:defRPr>
            </a:lvl2pPr>
            <a:lvl3pPr marL="1071563" indent="-385763">
              <a:buClr>
                <a:schemeClr val="tx2"/>
              </a:buClr>
              <a:buFont typeface="Arial" panose="020B0604020202020204" pitchFamily="34" charset="0"/>
              <a:buChar char="•"/>
              <a:defRPr spc="150" baseline="0">
                <a:solidFill>
                  <a:schemeClr val="bg1"/>
                </a:solidFill>
              </a:defRPr>
            </a:lvl3pPr>
            <a:lvl4pPr marL="1414463" indent="-385763">
              <a:buClr>
                <a:schemeClr val="tx2"/>
              </a:buClr>
              <a:buFont typeface="Arial" panose="020B0604020202020204" pitchFamily="34" charset="0"/>
              <a:buChar char="•"/>
              <a:defRPr spc="150" baseline="0">
                <a:solidFill>
                  <a:schemeClr val="bg1"/>
                </a:solidFill>
              </a:defRPr>
            </a:lvl4pPr>
            <a:lvl5pPr marL="1757363" indent="-385763">
              <a:buClr>
                <a:schemeClr val="tx2"/>
              </a:buClr>
              <a:buFont typeface="Arial" panose="020B0604020202020204" pitchFamily="34" charset="0"/>
              <a:buChar char="•"/>
              <a:defRPr spc="150"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6B20F00F-F2A3-4CC1-B1D6-B248A91B7C51}"/>
              </a:ext>
            </a:extLst>
          </p:cNvPr>
          <p:cNvSpPr>
            <a:spLocks noGrp="1"/>
          </p:cNvSpPr>
          <p:nvPr>
            <p:ph type="ctrTitle"/>
          </p:nvPr>
        </p:nvSpPr>
        <p:spPr>
          <a:xfrm>
            <a:off x="0" y="0"/>
            <a:ext cx="4572000" cy="2769989"/>
          </a:xfrm>
          <a:noFill/>
          <a:effectLst/>
        </p:spPr>
        <p:txBody>
          <a:bodyPr wrap="square" lIns="548640" tIns="914400" rIns="548640" bIns="914400" anchor="t" anchorCtr="0">
            <a:spAutoFit/>
          </a:bodyPr>
          <a:lstStyle>
            <a:lvl1pPr marL="0" indent="0" algn="l">
              <a:lnSpc>
                <a:spcPts val="3600"/>
              </a:lnSpc>
              <a:tabLst/>
              <a:defRPr sz="3600" b="1" i="0" spc="-30" baseline="0">
                <a:solidFill>
                  <a:schemeClr val="bg1"/>
                </a:solidFill>
              </a:defRPr>
            </a:lvl1pPr>
          </a:lstStyle>
          <a:p>
            <a:r>
              <a:rPr lang="en-US"/>
              <a:t>Click to edit Master title style</a:t>
            </a:r>
            <a:endParaRPr lang="en-US" dirty="0"/>
          </a:p>
        </p:txBody>
      </p:sp>
      <p:pic>
        <p:nvPicPr>
          <p:cNvPr id="25" name="Picture 24">
            <a:extLst>
              <a:ext uri="{FF2B5EF4-FFF2-40B4-BE49-F238E27FC236}">
                <a16:creationId xmlns:a16="http://schemas.microsoft.com/office/drawing/2014/main" id="{03EDC5EE-2380-4F4A-A5CA-74FD39A2655E}"/>
              </a:ext>
            </a:extLst>
          </p:cNvPr>
          <p:cNvPicPr>
            <a:picLocks noChangeAspect="1"/>
          </p:cNvPicPr>
          <p:nvPr userDrawn="1"/>
        </p:nvPicPr>
        <p:blipFill>
          <a:blip r:embed="rId2"/>
          <a:stretch>
            <a:fillRect/>
          </a:stretch>
        </p:blipFill>
        <p:spPr>
          <a:xfrm>
            <a:off x="202977" y="6246187"/>
            <a:ext cx="301752" cy="301752"/>
          </a:xfrm>
          <a:prstGeom prst="rect">
            <a:avLst/>
          </a:prstGeom>
        </p:spPr>
      </p:pic>
      <p:sp>
        <p:nvSpPr>
          <p:cNvPr id="26" name="Rectangle 25">
            <a:extLst>
              <a:ext uri="{FF2B5EF4-FFF2-40B4-BE49-F238E27FC236}">
                <a16:creationId xmlns:a16="http://schemas.microsoft.com/office/drawing/2014/main" id="{3C2A8458-19DC-4D54-848C-B5E5F28D66A4}"/>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bg1"/>
                </a:solidFill>
                <a:latin typeface="Consolas" panose="020B0609020204030204" pitchFamily="49" charset="0"/>
              </a:rPr>
              <a:t>ILLINOIS SOLAR FOR ALL</a:t>
            </a:r>
          </a:p>
        </p:txBody>
      </p:sp>
      <p:sp>
        <p:nvSpPr>
          <p:cNvPr id="28" name="Slide Number Placeholder 5">
            <a:extLst>
              <a:ext uri="{FF2B5EF4-FFF2-40B4-BE49-F238E27FC236}">
                <a16:creationId xmlns:a16="http://schemas.microsoft.com/office/drawing/2014/main" id="{684CB344-99F7-4EBD-B54F-330193090949}"/>
              </a:ext>
            </a:extLst>
          </p:cNvPr>
          <p:cNvSpPr>
            <a:spLocks noGrp="1"/>
          </p:cNvSpPr>
          <p:nvPr>
            <p:ph type="sldNum" sz="quarter" idx="4"/>
          </p:nvPr>
        </p:nvSpPr>
        <p:spPr>
          <a:xfrm>
            <a:off x="8305800" y="6339344"/>
            <a:ext cx="838200" cy="115438"/>
          </a:xfrm>
          <a:prstGeom prst="rect">
            <a:avLst/>
          </a:prstGeom>
        </p:spPr>
        <p:txBody>
          <a:bodyPr lIns="0" tIns="0" rIns="548640" bIns="0" anchor="t" anchorCtr="0"/>
          <a:lstStyle>
            <a:lvl1pPr algn="r">
              <a:defRPr sz="750" b="0" i="0">
                <a:solidFill>
                  <a:schemeClr val="bg1"/>
                </a:solidFill>
                <a:latin typeface="Consolas" panose="020B0609020204030204" pitchFamily="49" charset="0"/>
              </a:defRPr>
            </a:lvl1pPr>
          </a:lstStyle>
          <a:p>
            <a:fld id="{B8541C84-BF73-6741-B68C-095B6B4FF560}" type="slidenum">
              <a:rPr lang="en-US" smtClean="0"/>
              <a:pPr/>
              <a:t>‹#›</a:t>
            </a:fld>
            <a:endParaRPr lang="en-US" dirty="0"/>
          </a:p>
        </p:txBody>
      </p:sp>
    </p:spTree>
    <p:extLst>
      <p:ext uri="{BB962C8B-B14F-4D97-AF65-F5344CB8AC3E}">
        <p14:creationId xmlns:p14="http://schemas.microsoft.com/office/powerpoint/2010/main" val="397790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ntent: one-line headlin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496803-809F-4891-92E4-BBB84D4FDC08}"/>
              </a:ext>
            </a:extLst>
          </p:cNvPr>
          <p:cNvSpPr>
            <a:spLocks noGrp="1"/>
          </p:cNvSpPr>
          <p:nvPr>
            <p:ph idx="1"/>
          </p:nvPr>
        </p:nvSpPr>
        <p:spPr>
          <a:xfrm>
            <a:off x="0" y="1338829"/>
            <a:ext cx="9144000" cy="5519172"/>
          </a:xfrm>
        </p:spPr>
        <p:txBody>
          <a:bodyPr lIns="548640" tIns="548640" rIns="548640" bIns="548640"/>
          <a:lstStyle>
            <a:lvl1pPr marL="171450" indent="-171450">
              <a:buClr>
                <a:srgbClr val="E04E22"/>
              </a:buClr>
              <a:buFont typeface="Arial" panose="020B0604020202020204" pitchFamily="34" charset="0"/>
              <a:buChar char="•"/>
              <a:defRPr spc="150" baseline="0"/>
            </a:lvl1pPr>
            <a:lvl2pPr marL="514350" indent="-171450">
              <a:buClr>
                <a:srgbClr val="E04E22"/>
              </a:buClr>
              <a:buFont typeface="Arial" panose="020B0604020202020204" pitchFamily="34" charset="0"/>
              <a:buChar char="•"/>
              <a:defRPr spc="150" baseline="0"/>
            </a:lvl2pPr>
            <a:lvl3pPr marL="857250" indent="-171450">
              <a:buClr>
                <a:srgbClr val="E04E22"/>
              </a:buClr>
              <a:buFont typeface="Arial" panose="020B0604020202020204" pitchFamily="34" charset="0"/>
              <a:buChar char="•"/>
              <a:defRPr spc="150" baseline="0"/>
            </a:lvl3pPr>
            <a:lvl4pPr marL="1200150" indent="-171450">
              <a:buClr>
                <a:srgbClr val="E04E22"/>
              </a:buClr>
              <a:buFont typeface="Arial" panose="020B0604020202020204" pitchFamily="34" charset="0"/>
              <a:buChar char="•"/>
              <a:defRPr spc="150" baseline="0"/>
            </a:lvl4pPr>
            <a:lvl5pPr marL="1543050" indent="-171450">
              <a:buClr>
                <a:srgbClr val="E04E22"/>
              </a:buClr>
              <a:buFont typeface="Arial" panose="020B0604020202020204" pitchFamily="34" charset="0"/>
              <a:buChar char="•"/>
              <a:defRPr spc="15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C943BC5B-754C-48D7-8E3B-423572FA6541}"/>
              </a:ext>
            </a:extLst>
          </p:cNvPr>
          <p:cNvSpPr>
            <a:spLocks noGrp="1"/>
          </p:cNvSpPr>
          <p:nvPr>
            <p:ph type="title" hasCustomPrompt="1"/>
          </p:nvPr>
        </p:nvSpPr>
        <p:spPr>
          <a:xfrm>
            <a:off x="0" y="0"/>
            <a:ext cx="9141714" cy="1338828"/>
          </a:xfrm>
          <a:solidFill>
            <a:schemeClr val="accent1"/>
          </a:solidFill>
          <a:effectLst>
            <a:outerShdw blurRad="203200" dist="114300" dir="5400000" algn="ctr" rotWithShape="0">
              <a:srgbClr val="000000">
                <a:alpha val="0"/>
              </a:srgbClr>
            </a:outerShdw>
          </a:effectLst>
        </p:spPr>
        <p:txBody>
          <a:bodyPr lIns="548640" tIns="457200" rIns="548640" bIns="457200">
            <a:spAutoFit/>
          </a:bodyPr>
          <a:lstStyle>
            <a:lvl1pPr marL="0" indent="0">
              <a:defRPr sz="2700" b="1" i="0" spc="-30" baseline="0">
                <a:solidFill>
                  <a:schemeClr val="bg1"/>
                </a:solidFill>
                <a:latin typeface="Calibri" panose="020F0502020204030204" pitchFamily="34" charset="0"/>
              </a:defRPr>
            </a:lvl1pPr>
          </a:lstStyle>
          <a:p>
            <a:r>
              <a:rPr lang="en-US" dirty="0"/>
              <a:t>Click to edit Master title style one line headline</a:t>
            </a:r>
          </a:p>
        </p:txBody>
      </p:sp>
      <p:sp>
        <p:nvSpPr>
          <p:cNvPr id="7" name="Rectangle 6">
            <a:extLst>
              <a:ext uri="{FF2B5EF4-FFF2-40B4-BE49-F238E27FC236}">
                <a16:creationId xmlns:a16="http://schemas.microsoft.com/office/drawing/2014/main" id="{74726705-A68B-4C99-A250-5E11A59495EA}"/>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0" name="Picture 9">
            <a:extLst>
              <a:ext uri="{FF2B5EF4-FFF2-40B4-BE49-F238E27FC236}">
                <a16:creationId xmlns:a16="http://schemas.microsoft.com/office/drawing/2014/main" id="{311B6E07-D668-46E9-9E0E-6B248FE545B4}"/>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12" name="Slide Number Placeholder 5">
            <a:extLst>
              <a:ext uri="{FF2B5EF4-FFF2-40B4-BE49-F238E27FC236}">
                <a16:creationId xmlns:a16="http://schemas.microsoft.com/office/drawing/2014/main" id="{1BB1344F-3D65-4585-887C-1D45E08A567A}"/>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292504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ontent: two-line headlin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1496803-809F-4891-92E4-BBB84D4FDC08}"/>
              </a:ext>
            </a:extLst>
          </p:cNvPr>
          <p:cNvSpPr>
            <a:spLocks noGrp="1"/>
          </p:cNvSpPr>
          <p:nvPr>
            <p:ph idx="1"/>
          </p:nvPr>
        </p:nvSpPr>
        <p:spPr>
          <a:xfrm>
            <a:off x="0" y="1754326"/>
            <a:ext cx="9144000" cy="5103674"/>
          </a:xfrm>
        </p:spPr>
        <p:txBody>
          <a:bodyPr lIns="548640" tIns="548640" rIns="548640" bIns="548640"/>
          <a:lstStyle>
            <a:lvl1pPr marL="171450" indent="-171450">
              <a:buClr>
                <a:srgbClr val="E04E22"/>
              </a:buClr>
              <a:buFont typeface="Arial" panose="020B0604020202020204" pitchFamily="34" charset="0"/>
              <a:buChar char="•"/>
              <a:defRPr spc="150" baseline="0"/>
            </a:lvl1pPr>
            <a:lvl2pPr marL="514350" indent="-171450">
              <a:buClr>
                <a:srgbClr val="E04E22"/>
              </a:buClr>
              <a:buFont typeface="Arial" panose="020B0604020202020204" pitchFamily="34" charset="0"/>
              <a:buChar char="•"/>
              <a:defRPr spc="150" baseline="0"/>
            </a:lvl2pPr>
            <a:lvl3pPr marL="857250" indent="-171450">
              <a:buClr>
                <a:srgbClr val="E04E22"/>
              </a:buClr>
              <a:buFont typeface="Arial" panose="020B0604020202020204" pitchFamily="34" charset="0"/>
              <a:buChar char="•"/>
              <a:defRPr spc="150" baseline="0"/>
            </a:lvl3pPr>
            <a:lvl4pPr marL="1200150" indent="-171450">
              <a:buClr>
                <a:srgbClr val="E04E22"/>
              </a:buClr>
              <a:buFont typeface="Arial" panose="020B0604020202020204" pitchFamily="34" charset="0"/>
              <a:buChar char="•"/>
              <a:defRPr spc="150" baseline="0"/>
            </a:lvl4pPr>
            <a:lvl5pPr marL="1543050" indent="-171450">
              <a:buClr>
                <a:srgbClr val="E04E22"/>
              </a:buClr>
              <a:buFont typeface="Arial" panose="020B0604020202020204" pitchFamily="34" charset="0"/>
              <a:buChar char="•"/>
              <a:defRPr spc="15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C943BC5B-754C-48D7-8E3B-423572FA6541}"/>
              </a:ext>
            </a:extLst>
          </p:cNvPr>
          <p:cNvSpPr>
            <a:spLocks noGrp="1"/>
          </p:cNvSpPr>
          <p:nvPr>
            <p:ph type="title" hasCustomPrompt="1"/>
          </p:nvPr>
        </p:nvSpPr>
        <p:spPr>
          <a:xfrm>
            <a:off x="0" y="0"/>
            <a:ext cx="9141714" cy="1754326"/>
          </a:xfrm>
          <a:solidFill>
            <a:schemeClr val="accent1"/>
          </a:solidFill>
          <a:effectLst>
            <a:outerShdw blurRad="203200" dist="114300" dir="5400000" algn="ctr" rotWithShape="0">
              <a:srgbClr val="000000">
                <a:alpha val="0"/>
              </a:srgbClr>
            </a:outerShdw>
          </a:effectLst>
        </p:spPr>
        <p:txBody>
          <a:bodyPr lIns="548640" tIns="457200" rIns="548640" bIns="457200" anchor="b">
            <a:spAutoFit/>
          </a:bodyPr>
          <a:lstStyle>
            <a:lvl1pPr marL="0" indent="0">
              <a:defRPr sz="2700" b="1" i="0" spc="-30" baseline="0">
                <a:solidFill>
                  <a:schemeClr val="bg1"/>
                </a:solidFill>
                <a:latin typeface="Calibri" panose="020F0502020204030204" pitchFamily="34" charset="0"/>
              </a:defRPr>
            </a:lvl1pPr>
          </a:lstStyle>
          <a:p>
            <a:r>
              <a:rPr lang="en-US" dirty="0"/>
              <a:t>Click to edit Master title style</a:t>
            </a:r>
            <a:br>
              <a:rPr lang="en-US" dirty="0"/>
            </a:br>
            <a:r>
              <a:rPr lang="en-US" dirty="0"/>
              <a:t>two line headline</a:t>
            </a:r>
          </a:p>
        </p:txBody>
      </p:sp>
      <p:sp>
        <p:nvSpPr>
          <p:cNvPr id="10" name="Rectangle 9">
            <a:extLst>
              <a:ext uri="{FF2B5EF4-FFF2-40B4-BE49-F238E27FC236}">
                <a16:creationId xmlns:a16="http://schemas.microsoft.com/office/drawing/2014/main" id="{85E9C168-76A4-4177-9F23-1C2B0FFA76F8}"/>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2" name="Picture 11">
            <a:extLst>
              <a:ext uri="{FF2B5EF4-FFF2-40B4-BE49-F238E27FC236}">
                <a16:creationId xmlns:a16="http://schemas.microsoft.com/office/drawing/2014/main" id="{7FC21875-999D-42F6-AB51-A1547445952B}"/>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15" name="Slide Number Placeholder 5">
            <a:extLst>
              <a:ext uri="{FF2B5EF4-FFF2-40B4-BE49-F238E27FC236}">
                <a16:creationId xmlns:a16="http://schemas.microsoft.com/office/drawing/2014/main" id="{9A100F59-D723-4C3E-B8E4-47542D4B0DCD}"/>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387136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Image: Option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9991BC7-7839-4C44-846B-D206E9F51B60}"/>
              </a:ext>
            </a:extLst>
          </p:cNvPr>
          <p:cNvSpPr>
            <a:spLocks noGrp="1"/>
          </p:cNvSpPr>
          <p:nvPr>
            <p:ph type="title"/>
          </p:nvPr>
        </p:nvSpPr>
        <p:spPr>
          <a:xfrm>
            <a:off x="0" y="0"/>
            <a:ext cx="9141714" cy="1338828"/>
          </a:xfrm>
          <a:solidFill>
            <a:schemeClr val="accent1"/>
          </a:solidFill>
          <a:effectLst>
            <a:outerShdw blurRad="203200" dist="114300" dir="5400000" algn="ctr" rotWithShape="0">
              <a:srgbClr val="000000">
                <a:alpha val="0"/>
              </a:srgbClr>
            </a:outerShdw>
          </a:effectLst>
        </p:spPr>
        <p:txBody>
          <a:bodyPr lIns="548640" tIns="457200" rIns="548640" bIns="457200">
            <a:spAutoFit/>
          </a:bodyPr>
          <a:lstStyle>
            <a:lvl1pPr marL="0" indent="0">
              <a:defRPr sz="2700" b="1" i="0" spc="-30" baseline="0">
                <a:solidFill>
                  <a:schemeClr val="bg1"/>
                </a:solidFill>
                <a:latin typeface="Calibri" panose="020F0502020204030204" pitchFamily="34" charset="0"/>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EA9C1963-8AE9-43A7-9839-09F963802CB5}"/>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19" name="Picture 18">
            <a:extLst>
              <a:ext uri="{FF2B5EF4-FFF2-40B4-BE49-F238E27FC236}">
                <a16:creationId xmlns:a16="http://schemas.microsoft.com/office/drawing/2014/main" id="{97A50AD8-C19E-464D-8589-0B8C35254232}"/>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20" name="Slide Number Placeholder 5">
            <a:extLst>
              <a:ext uri="{FF2B5EF4-FFF2-40B4-BE49-F238E27FC236}">
                <a16:creationId xmlns:a16="http://schemas.microsoft.com/office/drawing/2014/main" id="{5F26B6AE-3409-4B24-93B8-8933AA7CF800}"/>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
        <p:nvSpPr>
          <p:cNvPr id="8" name="Content Placeholder 3">
            <a:extLst>
              <a:ext uri="{FF2B5EF4-FFF2-40B4-BE49-F238E27FC236}">
                <a16:creationId xmlns:a16="http://schemas.microsoft.com/office/drawing/2014/main" id="{6B9DBA57-6F4B-4DBA-AA88-6603D79C7E4A}"/>
              </a:ext>
            </a:extLst>
          </p:cNvPr>
          <p:cNvSpPr>
            <a:spLocks noGrp="1"/>
          </p:cNvSpPr>
          <p:nvPr>
            <p:ph sz="quarter" idx="10"/>
          </p:nvPr>
        </p:nvSpPr>
        <p:spPr>
          <a:xfrm>
            <a:off x="835914" y="1061720"/>
            <a:ext cx="7467600" cy="4729480"/>
          </a:xfrm>
          <a:solidFill>
            <a:schemeClr val="accent1"/>
          </a:solidFill>
        </p:spPr>
        <p:txBody>
          <a:bodyPr lIns="548640" tIns="548640" rIns="548640" bIns="5486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48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ntent + 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68E9CE1D-8932-49C5-B803-187A6C716FFF}"/>
              </a:ext>
            </a:extLst>
          </p:cNvPr>
          <p:cNvSpPr>
            <a:spLocks noGrp="1"/>
          </p:cNvSpPr>
          <p:nvPr>
            <p:ph type="pic" sz="quarter" idx="11"/>
          </p:nvPr>
        </p:nvSpPr>
        <p:spPr>
          <a:xfrm>
            <a:off x="4572000" y="1"/>
            <a:ext cx="4572000" cy="6857999"/>
          </a:xfrm>
          <a:solidFill>
            <a:schemeClr val="bg1"/>
          </a:solidFill>
          <a:effectLst>
            <a:innerShdw blurRad="254000">
              <a:prstClr val="black">
                <a:alpha val="25000"/>
              </a:prstClr>
            </a:innerShdw>
          </a:effectLst>
        </p:spPr>
        <p:txBody>
          <a:bodyPr anchor="ctr"/>
          <a:lstStyle/>
          <a:p>
            <a:r>
              <a:rPr lang="en-US"/>
              <a:t>Click icon to add picture</a:t>
            </a:r>
            <a:endParaRPr lang="en-US" dirty="0"/>
          </a:p>
        </p:txBody>
      </p:sp>
      <p:sp>
        <p:nvSpPr>
          <p:cNvPr id="8" name="Rectangle 7">
            <a:extLst>
              <a:ext uri="{FF2B5EF4-FFF2-40B4-BE49-F238E27FC236}">
                <a16:creationId xmlns:a16="http://schemas.microsoft.com/office/drawing/2014/main" id="{BB875051-2D95-49A0-B903-A28E7582D7D8}"/>
              </a:ext>
            </a:extLst>
          </p:cNvPr>
          <p:cNvSpPr/>
          <p:nvPr userDrawn="1"/>
        </p:nvSpPr>
        <p:spPr>
          <a:xfrm>
            <a:off x="0" y="1"/>
            <a:ext cx="4572000" cy="6857999"/>
          </a:xfrm>
          <a:prstGeom prst="rect">
            <a:avLst/>
          </a:prstGeom>
          <a:solidFill>
            <a:schemeClr val="bg1"/>
          </a:solidFill>
          <a:ln>
            <a:noFill/>
          </a:ln>
          <a:effectLst>
            <a:outerShdw blurRad="254000" dist="127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tent Placeholder 2">
            <a:extLst>
              <a:ext uri="{FF2B5EF4-FFF2-40B4-BE49-F238E27FC236}">
                <a16:creationId xmlns:a16="http://schemas.microsoft.com/office/drawing/2014/main" id="{DD95C973-4B75-49E4-8166-986CCDB7A85B}"/>
              </a:ext>
            </a:extLst>
          </p:cNvPr>
          <p:cNvSpPr>
            <a:spLocks noGrp="1"/>
          </p:cNvSpPr>
          <p:nvPr>
            <p:ph idx="12"/>
          </p:nvPr>
        </p:nvSpPr>
        <p:spPr>
          <a:xfrm>
            <a:off x="0" y="1569661"/>
            <a:ext cx="4572000" cy="4602540"/>
          </a:xfrm>
        </p:spPr>
        <p:txBody>
          <a:bodyPr lIns="548640" tIns="548640" rIns="548640" bIns="548640"/>
          <a:lstStyle>
            <a:lvl1pPr marL="171450" indent="-171450">
              <a:buClr>
                <a:srgbClr val="E04E22"/>
              </a:buClr>
              <a:buFont typeface="Arial" panose="020B0604020202020204" pitchFamily="34" charset="0"/>
              <a:buChar char="•"/>
              <a:defRPr spc="150" baseline="0"/>
            </a:lvl1pPr>
            <a:lvl2pPr marL="514350" indent="-171450">
              <a:buClr>
                <a:srgbClr val="E04E22"/>
              </a:buClr>
              <a:buFont typeface="Arial" panose="020B0604020202020204" pitchFamily="34" charset="0"/>
              <a:buChar char="•"/>
              <a:defRPr spc="150" baseline="0"/>
            </a:lvl2pPr>
            <a:lvl3pPr marL="857250" indent="-171450">
              <a:buClr>
                <a:srgbClr val="E04E22"/>
              </a:buClr>
              <a:buFont typeface="Arial" panose="020B0604020202020204" pitchFamily="34" charset="0"/>
              <a:buChar char="•"/>
              <a:defRPr spc="150" baseline="0"/>
            </a:lvl3pPr>
            <a:lvl4pPr marL="1200150" indent="-171450">
              <a:buClr>
                <a:srgbClr val="E04E22"/>
              </a:buClr>
              <a:buFont typeface="Arial" panose="020B0604020202020204" pitchFamily="34" charset="0"/>
              <a:buChar char="•"/>
              <a:defRPr spc="150" baseline="0"/>
            </a:lvl4pPr>
            <a:lvl5pPr marL="1543050" indent="-171450">
              <a:buClr>
                <a:srgbClr val="E04E22"/>
              </a:buClr>
              <a:buFont typeface="Arial" panose="020B0604020202020204" pitchFamily="34" charset="0"/>
              <a:buChar char="•"/>
              <a:defRPr spc="15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0A1B81B6-F5F3-4455-A898-E6A14D989E5E}"/>
              </a:ext>
            </a:extLst>
          </p:cNvPr>
          <p:cNvSpPr>
            <a:spLocks noGrp="1"/>
          </p:cNvSpPr>
          <p:nvPr>
            <p:ph type="title"/>
          </p:nvPr>
        </p:nvSpPr>
        <p:spPr>
          <a:xfrm>
            <a:off x="0" y="0"/>
            <a:ext cx="4572000" cy="1754326"/>
          </a:xfrm>
          <a:solidFill>
            <a:schemeClr val="accent1"/>
          </a:solidFill>
          <a:effectLst>
            <a:outerShdw blurRad="203200" dist="114300" dir="5400000" algn="ctr" rotWithShape="0">
              <a:srgbClr val="000000">
                <a:alpha val="0"/>
              </a:srgbClr>
            </a:outerShdw>
          </a:effectLst>
        </p:spPr>
        <p:txBody>
          <a:bodyPr wrap="square" lIns="548640" tIns="457200" rIns="548640" bIns="457200">
            <a:spAutoFit/>
          </a:bodyPr>
          <a:lstStyle>
            <a:lvl1pPr marL="0" indent="0">
              <a:defRPr sz="2700" b="1" i="0" spc="-30" baseline="0">
                <a:solidFill>
                  <a:schemeClr val="bg1"/>
                </a:solidFill>
                <a:latin typeface="Calibri" panose="020F0502020204030204" pitchFamily="34" charset="0"/>
              </a:defRPr>
            </a:lvl1pPr>
          </a:lstStyle>
          <a:p>
            <a:r>
              <a:rPr lang="en-US"/>
              <a:t>Click to edit Master title style</a:t>
            </a:r>
            <a:endParaRPr lang="en-US" dirty="0"/>
          </a:p>
        </p:txBody>
      </p:sp>
      <p:sp>
        <p:nvSpPr>
          <p:cNvPr id="22" name="Rectangle 21">
            <a:extLst>
              <a:ext uri="{FF2B5EF4-FFF2-40B4-BE49-F238E27FC236}">
                <a16:creationId xmlns:a16="http://schemas.microsoft.com/office/drawing/2014/main" id="{65175945-D9A7-4217-A995-73CDF63E62E5}"/>
              </a:ext>
            </a:extLst>
          </p:cNvPr>
          <p:cNvSpPr/>
          <p:nvPr userDrawn="1"/>
        </p:nvSpPr>
        <p:spPr>
          <a:xfrm>
            <a:off x="572069" y="6339355"/>
            <a:ext cx="1713931" cy="115416"/>
          </a:xfrm>
          <a:prstGeom prst="rect">
            <a:avLst/>
          </a:prstGeom>
        </p:spPr>
        <p:txBody>
          <a:bodyPr wrap="none" lIns="0" tIns="0" rIns="0" bIns="0">
            <a:spAutoFit/>
          </a:bodyPr>
          <a:lstStyle/>
          <a:p>
            <a:r>
              <a:rPr lang="en-US" sz="750" b="0" i="0" spc="195" baseline="0" dirty="0">
                <a:solidFill>
                  <a:schemeClr val="accent1"/>
                </a:solidFill>
                <a:latin typeface="Consolas" panose="020B0609020204030204" pitchFamily="49" charset="0"/>
              </a:rPr>
              <a:t>ILLINOIS SOLAR FOR ALL</a:t>
            </a:r>
          </a:p>
        </p:txBody>
      </p:sp>
      <p:pic>
        <p:nvPicPr>
          <p:cNvPr id="23" name="Picture 22">
            <a:extLst>
              <a:ext uri="{FF2B5EF4-FFF2-40B4-BE49-F238E27FC236}">
                <a16:creationId xmlns:a16="http://schemas.microsoft.com/office/drawing/2014/main" id="{E4D9D530-145F-4E65-BDAE-235D8A5501D1}"/>
              </a:ext>
            </a:extLst>
          </p:cNvPr>
          <p:cNvPicPr>
            <a:picLocks noChangeAspect="1"/>
          </p:cNvPicPr>
          <p:nvPr userDrawn="1"/>
        </p:nvPicPr>
        <p:blipFill>
          <a:blip r:embed="rId2"/>
          <a:stretch>
            <a:fillRect/>
          </a:stretch>
        </p:blipFill>
        <p:spPr>
          <a:xfrm>
            <a:off x="202977" y="6246187"/>
            <a:ext cx="301752" cy="301752"/>
          </a:xfrm>
          <a:prstGeom prst="rect">
            <a:avLst/>
          </a:prstGeom>
          <a:noFill/>
        </p:spPr>
      </p:pic>
      <p:sp>
        <p:nvSpPr>
          <p:cNvPr id="24" name="Slide Number Placeholder 5">
            <a:extLst>
              <a:ext uri="{FF2B5EF4-FFF2-40B4-BE49-F238E27FC236}">
                <a16:creationId xmlns:a16="http://schemas.microsoft.com/office/drawing/2014/main" id="{826DD386-A944-40BD-AB9F-0AC696B70C99}"/>
              </a:ext>
            </a:extLst>
          </p:cNvPr>
          <p:cNvSpPr txBox="1">
            <a:spLocks/>
          </p:cNvSpPr>
          <p:nvPr userDrawn="1"/>
        </p:nvSpPr>
        <p:spPr>
          <a:xfrm>
            <a:off x="8303514" y="6339344"/>
            <a:ext cx="838200" cy="115438"/>
          </a:xfrm>
          <a:prstGeom prst="rect">
            <a:avLst/>
          </a:prstGeom>
        </p:spPr>
        <p:txBody>
          <a:bodyPr lIns="0" tIns="0" rIns="548640" bIns="0" anchor="t" anchorCtr="0"/>
          <a:lstStyle>
            <a:defPPr>
              <a:defRPr lang="en-US"/>
            </a:defPPr>
            <a:lvl1pPr marL="0" algn="r" defTabSz="914400" rtl="0" eaLnBrk="1" latinLnBrk="0" hangingPunct="1">
              <a:defRPr sz="750" b="0" i="0" kern="1200">
                <a:solidFill>
                  <a:schemeClr val="bg1"/>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41C84-BF73-6741-B68C-095B6B4FF560}" type="slidenum">
              <a:rPr lang="en-US" smtClean="0">
                <a:solidFill>
                  <a:srgbClr val="1C2460"/>
                </a:solidFill>
              </a:rPr>
              <a:pPr/>
              <a:t>‹#›</a:t>
            </a:fld>
            <a:endParaRPr lang="en-US" dirty="0">
              <a:solidFill>
                <a:srgbClr val="1C2460"/>
              </a:solidFill>
            </a:endParaRPr>
          </a:p>
        </p:txBody>
      </p:sp>
    </p:spTree>
    <p:extLst>
      <p:ext uri="{BB962C8B-B14F-4D97-AF65-F5344CB8AC3E}">
        <p14:creationId xmlns:p14="http://schemas.microsoft.com/office/powerpoint/2010/main" val="7747996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055FFFC-49BD-453E-8AB3-C22E3380B4FD}"/>
              </a:ext>
            </a:extLst>
          </p:cNvPr>
          <p:cNvSpPr>
            <a:spLocks noGrp="1"/>
          </p:cNvSpPr>
          <p:nvPr>
            <p:ph type="title"/>
          </p:nvPr>
        </p:nvSpPr>
        <p:spPr>
          <a:xfrm>
            <a:off x="0" y="0"/>
            <a:ext cx="9144000" cy="1800493"/>
          </a:xfrm>
          <a:prstGeom prst="rect">
            <a:avLst/>
          </a:prstGeom>
        </p:spPr>
        <p:txBody>
          <a:bodyPr vert="horz" wrap="square" lIns="548640" tIns="914400" rIns="548640" bIns="457200" rtlCol="0" anchor="t">
            <a:sp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FEEBC563-9697-41A3-86C0-F832A6D9E969}"/>
              </a:ext>
            </a:extLst>
          </p:cNvPr>
          <p:cNvSpPr>
            <a:spLocks noGrp="1"/>
          </p:cNvSpPr>
          <p:nvPr>
            <p:ph type="body" idx="1"/>
          </p:nvPr>
        </p:nvSpPr>
        <p:spPr>
          <a:xfrm>
            <a:off x="0" y="1994392"/>
            <a:ext cx="9144000" cy="4863608"/>
          </a:xfrm>
          <a:prstGeom prst="rect">
            <a:avLst/>
          </a:prstGeom>
        </p:spPr>
        <p:txBody>
          <a:bodyPr vert="horz" lIns="548640" tIns="731520" rIns="548640" bIns="7315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720736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0" r:id="rId4"/>
    <p:sldLayoutId id="2147483656" r:id="rId5"/>
    <p:sldLayoutId id="2147483650" r:id="rId6"/>
    <p:sldLayoutId id="2147483663" r:id="rId7"/>
    <p:sldLayoutId id="2147483657" r:id="rId8"/>
    <p:sldLayoutId id="2147483653" r:id="rId9"/>
    <p:sldLayoutId id="2147483662" r:id="rId10"/>
  </p:sldLayoutIdLst>
  <p:hf hdr="0" ftr="0"/>
  <p:txStyles>
    <p:titleStyle>
      <a:lvl1pPr marL="7144" indent="-7144" algn="l" defTabSz="685800" rtl="0" eaLnBrk="1" latinLnBrk="0" hangingPunct="1">
        <a:lnSpc>
          <a:spcPct val="100000"/>
        </a:lnSpc>
        <a:spcBef>
          <a:spcPct val="0"/>
        </a:spcBef>
        <a:buNone/>
        <a:tabLst/>
        <a:defRPr sz="2700" b="1" i="0" kern="1200" spc="-30" baseline="0">
          <a:solidFill>
            <a:schemeClr val="tx2"/>
          </a:solidFill>
          <a:latin typeface="Calibri" panose="020F0502020204030204" pitchFamily="34" charset="0"/>
          <a:ea typeface="+mj-ea"/>
          <a:cs typeface="Rubik" pitchFamily="2" charset="-79"/>
        </a:defRPr>
      </a:lvl1pPr>
    </p:titleStyle>
    <p:bodyStyle>
      <a:lvl1pPr marL="171450" indent="-171450" algn="l" defTabSz="685800" rtl="0" eaLnBrk="1" latinLnBrk="0" hangingPunct="1">
        <a:lnSpc>
          <a:spcPts val="2400"/>
        </a:lnSpc>
        <a:spcBef>
          <a:spcPts val="750"/>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1pPr>
      <a:lvl2pPr marL="5143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2pPr>
      <a:lvl3pPr marL="8572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3pPr>
      <a:lvl4pPr marL="12001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4pPr>
      <a:lvl5pPr marL="15430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levate.maps.arcgis.com/apps/webappviewer/index.html?id=fa5c9f04479b4706983bf9ca75a122e4"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grassroots@illinoissfa.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grassroots@illinoissfa.com" TargetMode="Externa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C24B64-9634-6246-9DD4-66FBAEECCEBC}"/>
              </a:ext>
            </a:extLst>
          </p:cNvPr>
          <p:cNvSpPr>
            <a:spLocks noGrp="1"/>
          </p:cNvSpPr>
          <p:nvPr>
            <p:ph type="ctrTitle"/>
          </p:nvPr>
        </p:nvSpPr>
        <p:spPr>
          <a:xfrm>
            <a:off x="0" y="1485647"/>
            <a:ext cx="9144000" cy="2862322"/>
          </a:xfrm>
        </p:spPr>
        <p:txBody>
          <a:bodyPr/>
          <a:lstStyle/>
          <a:p>
            <a:r>
              <a:rPr lang="en-US" dirty="0"/>
              <a:t>An Overview of Grassroots Education Funding</a:t>
            </a:r>
          </a:p>
        </p:txBody>
      </p:sp>
      <p:sp>
        <p:nvSpPr>
          <p:cNvPr id="10" name="Subtitle 9">
            <a:extLst>
              <a:ext uri="{FF2B5EF4-FFF2-40B4-BE49-F238E27FC236}">
                <a16:creationId xmlns:a16="http://schemas.microsoft.com/office/drawing/2014/main" id="{8CA920D3-769C-024B-9436-5C7F59C0D04A}"/>
              </a:ext>
            </a:extLst>
          </p:cNvPr>
          <p:cNvSpPr>
            <a:spLocks noGrp="1"/>
          </p:cNvSpPr>
          <p:nvPr>
            <p:ph type="subTitle" idx="1"/>
          </p:nvPr>
        </p:nvSpPr>
        <p:spPr>
          <a:xfrm>
            <a:off x="0" y="4385815"/>
            <a:ext cx="9144000" cy="2179443"/>
          </a:xfrm>
          <a:prstGeom prst="rect">
            <a:avLst/>
          </a:prstGeom>
        </p:spPr>
        <p:txBody>
          <a:bodyPr/>
          <a:lstStyle/>
          <a:p>
            <a:r>
              <a:rPr lang="en-US" sz="1200" dirty="0">
                <a:solidFill>
                  <a:srgbClr val="FACE0C"/>
                </a:solidFill>
                <a:latin typeface="Consolas" panose="020B0609020204030204" pitchFamily="49" charset="0"/>
              </a:rPr>
              <a:t>QUESTION AND ANSWER</a:t>
            </a:r>
          </a:p>
          <a:p>
            <a:r>
              <a:rPr lang="en-US" dirty="0"/>
              <a:t>Friday, March 8, 2019</a:t>
            </a:r>
          </a:p>
        </p:txBody>
      </p:sp>
    </p:spTree>
    <p:extLst>
      <p:ext uri="{BB962C8B-B14F-4D97-AF65-F5344CB8AC3E}">
        <p14:creationId xmlns:p14="http://schemas.microsoft.com/office/powerpoint/2010/main" val="76621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BAEAECA-6B45-1841-85CF-6CCFCB7139E8}"/>
              </a:ext>
            </a:extLst>
          </p:cNvPr>
          <p:cNvSpPr>
            <a:spLocks noGrp="1"/>
          </p:cNvSpPr>
          <p:nvPr>
            <p:ph type="subTitle" idx="4294967295"/>
          </p:nvPr>
        </p:nvSpPr>
        <p:spPr>
          <a:xfrm>
            <a:off x="0" y="2782325"/>
            <a:ext cx="4572000" cy="1401987"/>
          </a:xfrm>
        </p:spPr>
        <p:txBody>
          <a:bodyPr/>
          <a:lstStyle/>
          <a:p>
            <a:r>
              <a:rPr lang="en-US" dirty="0"/>
              <a:t>OPTIONAL SECTION LABEL: DELETE IF NOT NEEDED</a:t>
            </a:r>
          </a:p>
        </p:txBody>
      </p:sp>
      <p:sp>
        <p:nvSpPr>
          <p:cNvPr id="6" name="Title 5">
            <a:extLst>
              <a:ext uri="{FF2B5EF4-FFF2-40B4-BE49-F238E27FC236}">
                <a16:creationId xmlns:a16="http://schemas.microsoft.com/office/drawing/2014/main" id="{F7D7F99F-F584-6C4A-89CE-E3BFEAB7BFC2}"/>
              </a:ext>
            </a:extLst>
          </p:cNvPr>
          <p:cNvSpPr>
            <a:spLocks noGrp="1"/>
          </p:cNvSpPr>
          <p:nvPr>
            <p:ph type="ctrTitle"/>
          </p:nvPr>
        </p:nvSpPr>
        <p:spPr>
          <a:xfrm>
            <a:off x="0" y="0"/>
            <a:ext cx="4572000" cy="3699795"/>
          </a:xfrm>
        </p:spPr>
        <p:txBody>
          <a:bodyPr/>
          <a:lstStyle/>
          <a:p>
            <a:r>
              <a:rPr lang="en-US" dirty="0"/>
              <a:t>Grassroots Education Campaign Overview</a:t>
            </a:r>
          </a:p>
        </p:txBody>
      </p:sp>
      <p:pic>
        <p:nvPicPr>
          <p:cNvPr id="9" name="Picture 8">
            <a:extLst>
              <a:ext uri="{FF2B5EF4-FFF2-40B4-BE49-F238E27FC236}">
                <a16:creationId xmlns:a16="http://schemas.microsoft.com/office/drawing/2014/main" id="{3284D04D-09F1-42A6-9889-505E4DF756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843" r="8580"/>
          <a:stretch/>
        </p:blipFill>
        <p:spPr>
          <a:xfrm>
            <a:off x="4568577" y="0"/>
            <a:ext cx="4598077" cy="6858000"/>
          </a:xfrm>
          <a:prstGeom prst="rect">
            <a:avLst/>
          </a:prstGeom>
        </p:spPr>
      </p:pic>
    </p:spTree>
    <p:extLst>
      <p:ext uri="{BB962C8B-B14F-4D97-AF65-F5344CB8AC3E}">
        <p14:creationId xmlns:p14="http://schemas.microsoft.com/office/powerpoint/2010/main" val="149855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9956BE-DA33-4E85-871B-28243D0152E1}"/>
              </a:ext>
            </a:extLst>
          </p:cNvPr>
          <p:cNvSpPr>
            <a:spLocks noGrp="1"/>
          </p:cNvSpPr>
          <p:nvPr>
            <p:ph idx="1"/>
          </p:nvPr>
        </p:nvSpPr>
        <p:spPr/>
        <p:txBody>
          <a:bodyPr/>
          <a:lstStyle/>
          <a:p>
            <a:r>
              <a:rPr lang="en-US" dirty="0"/>
              <a:t>Grassroots Education goal:</a:t>
            </a:r>
          </a:p>
          <a:p>
            <a:pPr lvl="1"/>
            <a:r>
              <a:rPr lang="en-US" dirty="0"/>
              <a:t>Ensure the benefits of and opportunities provided by ILSFA reach low-income households and communities throughout the state of Illinois</a:t>
            </a:r>
          </a:p>
          <a:p>
            <a:r>
              <a:rPr lang="en-US" dirty="0"/>
              <a:t>Campaigns should: </a:t>
            </a:r>
          </a:p>
          <a:p>
            <a:pPr lvl="1"/>
            <a:r>
              <a:rPr lang="en-US" dirty="0"/>
              <a:t>Target geographies and households that are hard to reach</a:t>
            </a:r>
          </a:p>
          <a:p>
            <a:pPr lvl="1"/>
            <a:r>
              <a:rPr lang="en-US" dirty="0"/>
              <a:t>Adapt messaging and methods to provide accessible information about ILSFA, program opportunities, and points of entry into the program</a:t>
            </a:r>
          </a:p>
          <a:p>
            <a:pPr lvl="1"/>
            <a:r>
              <a:rPr lang="en-US" dirty="0"/>
              <a:t>Propose strategies and tactics that applicant organizations have had demonstrated success with</a:t>
            </a:r>
          </a:p>
        </p:txBody>
      </p:sp>
      <p:sp>
        <p:nvSpPr>
          <p:cNvPr id="5" name="Title 4">
            <a:extLst>
              <a:ext uri="{FF2B5EF4-FFF2-40B4-BE49-F238E27FC236}">
                <a16:creationId xmlns:a16="http://schemas.microsoft.com/office/drawing/2014/main" id="{A755C56E-FAC9-4FB0-8A75-23E7816521BD}"/>
              </a:ext>
            </a:extLst>
          </p:cNvPr>
          <p:cNvSpPr>
            <a:spLocks noGrp="1"/>
          </p:cNvSpPr>
          <p:nvPr>
            <p:ph type="title"/>
          </p:nvPr>
        </p:nvSpPr>
        <p:spPr/>
        <p:txBody>
          <a:bodyPr/>
          <a:lstStyle/>
          <a:p>
            <a:r>
              <a:rPr lang="en-US" dirty="0"/>
              <a:t>Grassroots Education Campaign Overview</a:t>
            </a:r>
          </a:p>
        </p:txBody>
      </p:sp>
    </p:spTree>
    <p:extLst>
      <p:ext uri="{BB962C8B-B14F-4D97-AF65-F5344CB8AC3E}">
        <p14:creationId xmlns:p14="http://schemas.microsoft.com/office/powerpoint/2010/main" val="35615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15781-7F41-4B04-9A9E-810B51730062}"/>
              </a:ext>
            </a:extLst>
          </p:cNvPr>
          <p:cNvSpPr>
            <a:spLocks noGrp="1"/>
          </p:cNvSpPr>
          <p:nvPr>
            <p:ph idx="1"/>
          </p:nvPr>
        </p:nvSpPr>
        <p:spPr/>
        <p:txBody>
          <a:bodyPr/>
          <a:lstStyle/>
          <a:p>
            <a:r>
              <a:rPr lang="en-US" dirty="0"/>
              <a:t>Environmental Justice Communities (EJCs) demonstrate a higher risk of exposure to pollution based on environmental and socioeconomic factors</a:t>
            </a:r>
          </a:p>
          <a:p>
            <a:r>
              <a:rPr lang="en-US" dirty="0"/>
              <a:t>Up to 60% of available grassroots education funding will be awarded to Grassroots Education proposals targeting EJCs</a:t>
            </a:r>
          </a:p>
          <a:p>
            <a:r>
              <a:rPr lang="en-US" dirty="0"/>
              <a:t>2,422 of 9,683 census block groups in Illinois were designated Environmental Justice based on the analysis</a:t>
            </a:r>
          </a:p>
          <a:p>
            <a:r>
              <a:rPr lang="en-US" dirty="0"/>
              <a:t>Represents appx. 3.1 million people or 1.2 million households</a:t>
            </a:r>
          </a:p>
          <a:p>
            <a:pPr marL="0" indent="0">
              <a:buNone/>
            </a:pPr>
            <a:endParaRPr lang="en-US" dirty="0"/>
          </a:p>
        </p:txBody>
      </p:sp>
      <p:sp>
        <p:nvSpPr>
          <p:cNvPr id="3" name="Title 2">
            <a:extLst>
              <a:ext uri="{FF2B5EF4-FFF2-40B4-BE49-F238E27FC236}">
                <a16:creationId xmlns:a16="http://schemas.microsoft.com/office/drawing/2014/main" id="{3D61D0DE-0500-4B3E-BBEA-D7DBBC4041D0}"/>
              </a:ext>
            </a:extLst>
          </p:cNvPr>
          <p:cNvSpPr>
            <a:spLocks noGrp="1"/>
          </p:cNvSpPr>
          <p:nvPr>
            <p:ph type="title"/>
          </p:nvPr>
        </p:nvSpPr>
        <p:spPr/>
        <p:txBody>
          <a:bodyPr/>
          <a:lstStyle/>
          <a:p>
            <a:r>
              <a:rPr lang="en-US" dirty="0"/>
              <a:t>Environmental Justice Communities</a:t>
            </a:r>
          </a:p>
        </p:txBody>
      </p:sp>
    </p:spTree>
    <p:extLst>
      <p:ext uri="{BB962C8B-B14F-4D97-AF65-F5344CB8AC3E}">
        <p14:creationId xmlns:p14="http://schemas.microsoft.com/office/powerpoint/2010/main" val="74586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A8109-85C2-4347-9215-F8CDC6214268}"/>
              </a:ext>
            </a:extLst>
          </p:cNvPr>
          <p:cNvSpPr>
            <a:spLocks noGrp="1"/>
          </p:cNvSpPr>
          <p:nvPr>
            <p:ph idx="1"/>
          </p:nvPr>
        </p:nvSpPr>
        <p:spPr>
          <a:xfrm>
            <a:off x="457200" y="1600200"/>
            <a:ext cx="8382000" cy="5519172"/>
          </a:xfrm>
        </p:spPr>
        <p:txBody>
          <a:bodyPr/>
          <a:lstStyle/>
          <a:p>
            <a:r>
              <a:rPr lang="en-US" dirty="0">
                <a:hlinkClick r:id="rId3"/>
              </a:rPr>
              <a:t>Online tools</a:t>
            </a:r>
            <a:r>
              <a:rPr lang="en-US" dirty="0"/>
              <a:t> have been developed to help you identify Environmental Justice Communities across the state</a:t>
            </a:r>
          </a:p>
          <a:p>
            <a:r>
              <a:rPr lang="en-US" dirty="0">
                <a:cs typeface="Calibri" panose="020F0502020204030204" pitchFamily="34" charset="0"/>
              </a:rPr>
              <a:t>Environmental Justice Communities are located in 23 of 102 counties in Illinois</a:t>
            </a:r>
          </a:p>
          <a:p>
            <a:endParaRPr lang="en-US" dirty="0"/>
          </a:p>
          <a:p>
            <a:endParaRPr lang="en-US" dirty="0"/>
          </a:p>
          <a:p>
            <a:endParaRPr lang="en-US" dirty="0"/>
          </a:p>
        </p:txBody>
      </p:sp>
      <p:sp>
        <p:nvSpPr>
          <p:cNvPr id="3" name="Title 2">
            <a:extLst>
              <a:ext uri="{FF2B5EF4-FFF2-40B4-BE49-F238E27FC236}">
                <a16:creationId xmlns:a16="http://schemas.microsoft.com/office/drawing/2014/main" id="{799F9BCA-5815-4FDF-8EF0-78B418DA190F}"/>
              </a:ext>
            </a:extLst>
          </p:cNvPr>
          <p:cNvSpPr>
            <a:spLocks noGrp="1"/>
          </p:cNvSpPr>
          <p:nvPr>
            <p:ph type="title"/>
          </p:nvPr>
        </p:nvSpPr>
        <p:spPr/>
        <p:txBody>
          <a:bodyPr/>
          <a:lstStyle/>
          <a:p>
            <a:r>
              <a:rPr lang="en-US" dirty="0"/>
              <a:t>Environmental Justice Communities Map</a:t>
            </a:r>
          </a:p>
        </p:txBody>
      </p:sp>
    </p:spTree>
    <p:extLst>
      <p:ext uri="{BB962C8B-B14F-4D97-AF65-F5344CB8AC3E}">
        <p14:creationId xmlns:p14="http://schemas.microsoft.com/office/powerpoint/2010/main" val="172733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B7630-5AF0-4044-9A87-369D37C05623}"/>
              </a:ext>
            </a:extLst>
          </p:cNvPr>
          <p:cNvSpPr>
            <a:spLocks noGrp="1"/>
          </p:cNvSpPr>
          <p:nvPr>
            <p:ph type="title"/>
          </p:nvPr>
        </p:nvSpPr>
        <p:spPr>
          <a:xfrm>
            <a:off x="0" y="0"/>
            <a:ext cx="9141714" cy="1754326"/>
          </a:xfrm>
        </p:spPr>
        <p:txBody>
          <a:bodyPr/>
          <a:lstStyle/>
          <a:p>
            <a:r>
              <a:rPr lang="en-US" dirty="0"/>
              <a:t>Champaign-Urbana, Bloomington, Danville, Decatur, Environmental Justice Communities </a:t>
            </a:r>
          </a:p>
        </p:txBody>
      </p:sp>
      <p:pic>
        <p:nvPicPr>
          <p:cNvPr id="7" name="Content Placeholder 6">
            <a:extLst>
              <a:ext uri="{FF2B5EF4-FFF2-40B4-BE49-F238E27FC236}">
                <a16:creationId xmlns:a16="http://schemas.microsoft.com/office/drawing/2014/main" id="{8D873ECD-5D77-4259-87A7-E000C9A74F78}"/>
              </a:ext>
            </a:extLst>
          </p:cNvPr>
          <p:cNvPicPr>
            <a:picLocks noGrp="1" noChangeAspect="1"/>
          </p:cNvPicPr>
          <p:nvPr>
            <p:ph idx="1"/>
          </p:nvPr>
        </p:nvPicPr>
        <p:blipFill>
          <a:blip r:embed="rId3"/>
          <a:stretch>
            <a:fillRect/>
          </a:stretch>
        </p:blipFill>
        <p:spPr>
          <a:xfrm>
            <a:off x="1219200" y="1866180"/>
            <a:ext cx="6761867" cy="4210219"/>
          </a:xfrm>
          <a:prstGeom prst="rect">
            <a:avLst/>
          </a:prstGeom>
        </p:spPr>
      </p:pic>
    </p:spTree>
    <p:extLst>
      <p:ext uri="{BB962C8B-B14F-4D97-AF65-F5344CB8AC3E}">
        <p14:creationId xmlns:p14="http://schemas.microsoft.com/office/powerpoint/2010/main" val="366821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E138A3-8180-4EB9-BA13-42221F8A5CD0}"/>
              </a:ext>
            </a:extLst>
          </p:cNvPr>
          <p:cNvPicPr>
            <a:picLocks noGrp="1" noChangeAspect="1"/>
          </p:cNvPicPr>
          <p:nvPr>
            <p:ph idx="1"/>
          </p:nvPr>
        </p:nvPicPr>
        <p:blipFill>
          <a:blip r:embed="rId2"/>
          <a:stretch>
            <a:fillRect/>
          </a:stretch>
        </p:blipFill>
        <p:spPr>
          <a:xfrm>
            <a:off x="1295400" y="1676400"/>
            <a:ext cx="6172200" cy="4541097"/>
          </a:xfrm>
          <a:prstGeom prst="rect">
            <a:avLst/>
          </a:prstGeom>
        </p:spPr>
      </p:pic>
      <p:sp>
        <p:nvSpPr>
          <p:cNvPr id="3" name="Title 2">
            <a:extLst>
              <a:ext uri="{FF2B5EF4-FFF2-40B4-BE49-F238E27FC236}">
                <a16:creationId xmlns:a16="http://schemas.microsoft.com/office/drawing/2014/main" id="{F205ADD1-856F-4D22-BBDB-A8B94B4BFA84}"/>
              </a:ext>
            </a:extLst>
          </p:cNvPr>
          <p:cNvSpPr>
            <a:spLocks noGrp="1"/>
          </p:cNvSpPr>
          <p:nvPr>
            <p:ph type="title"/>
          </p:nvPr>
        </p:nvSpPr>
        <p:spPr/>
        <p:txBody>
          <a:bodyPr/>
          <a:lstStyle/>
          <a:p>
            <a:r>
              <a:rPr lang="en-US" dirty="0"/>
              <a:t>Champaign-Urbana Environmental Justice Communities</a:t>
            </a:r>
          </a:p>
        </p:txBody>
      </p:sp>
    </p:spTree>
    <p:extLst>
      <p:ext uri="{BB962C8B-B14F-4D97-AF65-F5344CB8AC3E}">
        <p14:creationId xmlns:p14="http://schemas.microsoft.com/office/powerpoint/2010/main" val="308129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F287B9-B1F1-4F82-8DA8-153AB2134EEF}"/>
              </a:ext>
            </a:extLst>
          </p:cNvPr>
          <p:cNvPicPr>
            <a:picLocks noGrp="1" noChangeAspect="1"/>
          </p:cNvPicPr>
          <p:nvPr>
            <p:ph idx="1"/>
          </p:nvPr>
        </p:nvPicPr>
        <p:blipFill>
          <a:blip r:embed="rId2"/>
          <a:stretch>
            <a:fillRect/>
          </a:stretch>
        </p:blipFill>
        <p:spPr>
          <a:xfrm>
            <a:off x="1905000" y="1600200"/>
            <a:ext cx="4824412" cy="4338689"/>
          </a:xfrm>
          <a:prstGeom prst="rect">
            <a:avLst/>
          </a:prstGeom>
        </p:spPr>
      </p:pic>
      <p:sp>
        <p:nvSpPr>
          <p:cNvPr id="3" name="Title 2">
            <a:extLst>
              <a:ext uri="{FF2B5EF4-FFF2-40B4-BE49-F238E27FC236}">
                <a16:creationId xmlns:a16="http://schemas.microsoft.com/office/drawing/2014/main" id="{A311E991-6761-4E24-8D72-13A89094674D}"/>
              </a:ext>
            </a:extLst>
          </p:cNvPr>
          <p:cNvSpPr>
            <a:spLocks noGrp="1"/>
          </p:cNvSpPr>
          <p:nvPr>
            <p:ph type="title"/>
          </p:nvPr>
        </p:nvSpPr>
        <p:spPr/>
        <p:txBody>
          <a:bodyPr/>
          <a:lstStyle/>
          <a:p>
            <a:r>
              <a:rPr lang="en-US" dirty="0"/>
              <a:t>Bloomington Environmental Justice Communities </a:t>
            </a:r>
          </a:p>
        </p:txBody>
      </p:sp>
    </p:spTree>
    <p:extLst>
      <p:ext uri="{BB962C8B-B14F-4D97-AF65-F5344CB8AC3E}">
        <p14:creationId xmlns:p14="http://schemas.microsoft.com/office/powerpoint/2010/main" val="353798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455FEB0-4F5B-4CDA-97B0-834049171115}"/>
              </a:ext>
            </a:extLst>
          </p:cNvPr>
          <p:cNvPicPr>
            <a:picLocks noGrp="1" noChangeAspect="1"/>
          </p:cNvPicPr>
          <p:nvPr>
            <p:ph idx="1"/>
          </p:nvPr>
        </p:nvPicPr>
        <p:blipFill>
          <a:blip r:embed="rId2"/>
          <a:stretch>
            <a:fillRect/>
          </a:stretch>
        </p:blipFill>
        <p:spPr>
          <a:xfrm>
            <a:off x="1905000" y="1473963"/>
            <a:ext cx="4439887" cy="4368586"/>
          </a:xfrm>
          <a:prstGeom prst="rect">
            <a:avLst/>
          </a:prstGeom>
        </p:spPr>
      </p:pic>
      <p:sp>
        <p:nvSpPr>
          <p:cNvPr id="3" name="Title 2">
            <a:extLst>
              <a:ext uri="{FF2B5EF4-FFF2-40B4-BE49-F238E27FC236}">
                <a16:creationId xmlns:a16="http://schemas.microsoft.com/office/drawing/2014/main" id="{E3E824C1-3DBA-4213-B1E5-6958179F4FA6}"/>
              </a:ext>
            </a:extLst>
          </p:cNvPr>
          <p:cNvSpPr>
            <a:spLocks noGrp="1"/>
          </p:cNvSpPr>
          <p:nvPr>
            <p:ph type="title"/>
          </p:nvPr>
        </p:nvSpPr>
        <p:spPr/>
        <p:txBody>
          <a:bodyPr/>
          <a:lstStyle/>
          <a:p>
            <a:r>
              <a:rPr lang="en-US" dirty="0"/>
              <a:t>Danville Environmental Justice Communities</a:t>
            </a:r>
          </a:p>
        </p:txBody>
      </p:sp>
    </p:spTree>
    <p:extLst>
      <p:ext uri="{BB962C8B-B14F-4D97-AF65-F5344CB8AC3E}">
        <p14:creationId xmlns:p14="http://schemas.microsoft.com/office/powerpoint/2010/main" val="348898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1A9192-C8ED-4F24-84E7-1761EE0A3D75}"/>
              </a:ext>
            </a:extLst>
          </p:cNvPr>
          <p:cNvPicPr>
            <a:picLocks noGrp="1" noChangeAspect="1"/>
          </p:cNvPicPr>
          <p:nvPr>
            <p:ph idx="1"/>
          </p:nvPr>
        </p:nvPicPr>
        <p:blipFill>
          <a:blip r:embed="rId2"/>
          <a:stretch>
            <a:fillRect/>
          </a:stretch>
        </p:blipFill>
        <p:spPr>
          <a:xfrm>
            <a:off x="2209800" y="1528338"/>
            <a:ext cx="4267200" cy="4529754"/>
          </a:xfrm>
          <a:prstGeom prst="rect">
            <a:avLst/>
          </a:prstGeom>
        </p:spPr>
      </p:pic>
      <p:sp>
        <p:nvSpPr>
          <p:cNvPr id="3" name="Title 2">
            <a:extLst>
              <a:ext uri="{FF2B5EF4-FFF2-40B4-BE49-F238E27FC236}">
                <a16:creationId xmlns:a16="http://schemas.microsoft.com/office/drawing/2014/main" id="{A403AA9B-A571-4D7D-899F-92E106403728}"/>
              </a:ext>
            </a:extLst>
          </p:cNvPr>
          <p:cNvSpPr>
            <a:spLocks noGrp="1"/>
          </p:cNvSpPr>
          <p:nvPr>
            <p:ph type="title"/>
          </p:nvPr>
        </p:nvSpPr>
        <p:spPr/>
        <p:txBody>
          <a:bodyPr/>
          <a:lstStyle/>
          <a:p>
            <a:r>
              <a:rPr lang="en-US" dirty="0"/>
              <a:t>Decatur Environmental Justice Communities</a:t>
            </a:r>
          </a:p>
        </p:txBody>
      </p:sp>
    </p:spTree>
    <p:extLst>
      <p:ext uri="{BB962C8B-B14F-4D97-AF65-F5344CB8AC3E}">
        <p14:creationId xmlns:p14="http://schemas.microsoft.com/office/powerpoint/2010/main" val="105700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3C5E59-81B4-4C10-8B5D-487CE1AEBE5E}"/>
              </a:ext>
            </a:extLst>
          </p:cNvPr>
          <p:cNvPicPr>
            <a:picLocks noGrp="1" noChangeAspect="1"/>
          </p:cNvPicPr>
          <p:nvPr>
            <p:ph idx="1"/>
          </p:nvPr>
        </p:nvPicPr>
        <p:blipFill>
          <a:blip r:embed="rId2"/>
          <a:stretch>
            <a:fillRect/>
          </a:stretch>
        </p:blipFill>
        <p:spPr>
          <a:xfrm>
            <a:off x="1049399" y="1524000"/>
            <a:ext cx="7045201" cy="4636400"/>
          </a:xfrm>
          <a:prstGeom prst="rect">
            <a:avLst/>
          </a:prstGeom>
        </p:spPr>
      </p:pic>
      <p:sp>
        <p:nvSpPr>
          <p:cNvPr id="3" name="Title 2">
            <a:extLst>
              <a:ext uri="{FF2B5EF4-FFF2-40B4-BE49-F238E27FC236}">
                <a16:creationId xmlns:a16="http://schemas.microsoft.com/office/drawing/2014/main" id="{59D3E7EB-3021-4E6C-AA07-5B78FD39F92E}"/>
              </a:ext>
            </a:extLst>
          </p:cNvPr>
          <p:cNvSpPr>
            <a:spLocks noGrp="1"/>
          </p:cNvSpPr>
          <p:nvPr>
            <p:ph type="title"/>
          </p:nvPr>
        </p:nvSpPr>
        <p:spPr/>
        <p:txBody>
          <a:bodyPr/>
          <a:lstStyle/>
          <a:p>
            <a:r>
              <a:rPr lang="en-US" dirty="0"/>
              <a:t>Peoria Environmental Justice Communities</a:t>
            </a:r>
          </a:p>
        </p:txBody>
      </p:sp>
    </p:spTree>
    <p:extLst>
      <p:ext uri="{BB962C8B-B14F-4D97-AF65-F5344CB8AC3E}">
        <p14:creationId xmlns:p14="http://schemas.microsoft.com/office/powerpoint/2010/main" val="263299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D4C8B8-FB6A-46D1-8558-9D814DD4E2A8}"/>
              </a:ext>
            </a:extLst>
          </p:cNvPr>
          <p:cNvSpPr>
            <a:spLocks noGrp="1"/>
          </p:cNvSpPr>
          <p:nvPr>
            <p:ph idx="1"/>
          </p:nvPr>
        </p:nvSpPr>
        <p:spPr/>
        <p:txBody>
          <a:bodyPr/>
          <a:lstStyle/>
          <a:p>
            <a:r>
              <a:rPr lang="en-US" dirty="0"/>
              <a:t>Illinois Solar for All Overview</a:t>
            </a:r>
          </a:p>
          <a:p>
            <a:r>
              <a:rPr lang="en-US" dirty="0"/>
              <a:t>ILSFA and Grassroots Education overview</a:t>
            </a:r>
          </a:p>
          <a:p>
            <a:r>
              <a:rPr lang="en-US" dirty="0"/>
              <a:t>Proposal &amp; submission requirements</a:t>
            </a:r>
          </a:p>
          <a:p>
            <a:r>
              <a:rPr lang="en-US" dirty="0"/>
              <a:t>Questions </a:t>
            </a:r>
          </a:p>
        </p:txBody>
      </p:sp>
      <p:sp>
        <p:nvSpPr>
          <p:cNvPr id="3" name="Title 2">
            <a:extLst>
              <a:ext uri="{FF2B5EF4-FFF2-40B4-BE49-F238E27FC236}">
                <a16:creationId xmlns:a16="http://schemas.microsoft.com/office/drawing/2014/main" id="{939A5ECA-D584-CF46-9BE9-1F4B26F0D609}"/>
              </a:ext>
            </a:extLst>
          </p:cNvPr>
          <p:cNvSpPr>
            <a:spLocks noGrp="1"/>
          </p:cNvSpPr>
          <p:nvPr>
            <p:ph type="ctrTitle"/>
          </p:nvPr>
        </p:nvSpPr>
        <p:spPr>
          <a:xfrm>
            <a:off x="0" y="0"/>
            <a:ext cx="4572000" cy="2314801"/>
          </a:xfrm>
        </p:spPr>
        <p:txBody>
          <a:bodyPr/>
          <a:lstStyle/>
          <a:p>
            <a:r>
              <a:rPr lang="en-US" dirty="0"/>
              <a:t>Agenda</a:t>
            </a:r>
          </a:p>
        </p:txBody>
      </p:sp>
    </p:spTree>
    <p:extLst>
      <p:ext uri="{BB962C8B-B14F-4D97-AF65-F5344CB8AC3E}">
        <p14:creationId xmlns:p14="http://schemas.microsoft.com/office/powerpoint/2010/main" val="8568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9AB07E7-F793-4E05-A233-23ACE563DA7C}"/>
              </a:ext>
            </a:extLst>
          </p:cNvPr>
          <p:cNvPicPr>
            <a:picLocks noGrp="1" noChangeAspect="1"/>
          </p:cNvPicPr>
          <p:nvPr>
            <p:ph idx="1"/>
          </p:nvPr>
        </p:nvPicPr>
        <p:blipFill>
          <a:blip r:embed="rId2"/>
          <a:stretch>
            <a:fillRect/>
          </a:stretch>
        </p:blipFill>
        <p:spPr>
          <a:xfrm>
            <a:off x="914400" y="1524000"/>
            <a:ext cx="7068376" cy="4653700"/>
          </a:xfrm>
          <a:prstGeom prst="rect">
            <a:avLst/>
          </a:prstGeom>
        </p:spPr>
      </p:pic>
      <p:sp>
        <p:nvSpPr>
          <p:cNvPr id="3" name="Title 2">
            <a:extLst>
              <a:ext uri="{FF2B5EF4-FFF2-40B4-BE49-F238E27FC236}">
                <a16:creationId xmlns:a16="http://schemas.microsoft.com/office/drawing/2014/main" id="{3538778A-105B-4B3C-935B-C3E5BE8EAE10}"/>
              </a:ext>
            </a:extLst>
          </p:cNvPr>
          <p:cNvSpPr>
            <a:spLocks noGrp="1"/>
          </p:cNvSpPr>
          <p:nvPr>
            <p:ph type="title"/>
          </p:nvPr>
        </p:nvSpPr>
        <p:spPr/>
        <p:txBody>
          <a:bodyPr/>
          <a:lstStyle/>
          <a:p>
            <a:r>
              <a:rPr lang="en-US" dirty="0"/>
              <a:t>Metro East Environmental Justice Communities </a:t>
            </a:r>
          </a:p>
        </p:txBody>
      </p:sp>
    </p:spTree>
    <p:extLst>
      <p:ext uri="{BB962C8B-B14F-4D97-AF65-F5344CB8AC3E}">
        <p14:creationId xmlns:p14="http://schemas.microsoft.com/office/powerpoint/2010/main" val="285926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792230-5308-4FC5-8629-EF45D4F12814}"/>
              </a:ext>
            </a:extLst>
          </p:cNvPr>
          <p:cNvPicPr>
            <a:picLocks noGrp="1" noChangeAspect="1"/>
          </p:cNvPicPr>
          <p:nvPr>
            <p:ph idx="1"/>
          </p:nvPr>
        </p:nvPicPr>
        <p:blipFill>
          <a:blip r:embed="rId2"/>
          <a:stretch>
            <a:fillRect/>
          </a:stretch>
        </p:blipFill>
        <p:spPr>
          <a:xfrm>
            <a:off x="1052597" y="1447800"/>
            <a:ext cx="7068376" cy="4659467"/>
          </a:xfrm>
          <a:prstGeom prst="rect">
            <a:avLst/>
          </a:prstGeom>
        </p:spPr>
      </p:pic>
      <p:sp>
        <p:nvSpPr>
          <p:cNvPr id="3" name="Title 2">
            <a:extLst>
              <a:ext uri="{FF2B5EF4-FFF2-40B4-BE49-F238E27FC236}">
                <a16:creationId xmlns:a16="http://schemas.microsoft.com/office/drawing/2014/main" id="{59D3E7EB-3021-4E6C-AA07-5B78FD39F92E}"/>
              </a:ext>
            </a:extLst>
          </p:cNvPr>
          <p:cNvSpPr>
            <a:spLocks noGrp="1"/>
          </p:cNvSpPr>
          <p:nvPr>
            <p:ph type="title"/>
          </p:nvPr>
        </p:nvSpPr>
        <p:spPr>
          <a:xfrm>
            <a:off x="0" y="0"/>
            <a:ext cx="9141714" cy="1754326"/>
          </a:xfrm>
        </p:spPr>
        <p:txBody>
          <a:bodyPr/>
          <a:lstStyle/>
          <a:p>
            <a:r>
              <a:rPr lang="en-US" dirty="0"/>
              <a:t>Joliet, Aurora, Bolingbrook Environmental Justice Communities </a:t>
            </a:r>
          </a:p>
        </p:txBody>
      </p:sp>
    </p:spTree>
    <p:extLst>
      <p:ext uri="{BB962C8B-B14F-4D97-AF65-F5344CB8AC3E}">
        <p14:creationId xmlns:p14="http://schemas.microsoft.com/office/powerpoint/2010/main" val="162352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FEF021-2A4B-49FD-BF3B-2F87245730D3}"/>
              </a:ext>
            </a:extLst>
          </p:cNvPr>
          <p:cNvPicPr>
            <a:picLocks noGrp="1" noChangeAspect="1"/>
          </p:cNvPicPr>
          <p:nvPr>
            <p:ph idx="1"/>
          </p:nvPr>
        </p:nvPicPr>
        <p:blipFill>
          <a:blip r:embed="rId2"/>
          <a:stretch>
            <a:fillRect/>
          </a:stretch>
        </p:blipFill>
        <p:spPr>
          <a:xfrm>
            <a:off x="1037812" y="1765514"/>
            <a:ext cx="7068376" cy="4665234"/>
          </a:xfrm>
          <a:prstGeom prst="rect">
            <a:avLst/>
          </a:prstGeom>
        </p:spPr>
      </p:pic>
      <p:sp>
        <p:nvSpPr>
          <p:cNvPr id="3" name="Title 2">
            <a:extLst>
              <a:ext uri="{FF2B5EF4-FFF2-40B4-BE49-F238E27FC236}">
                <a16:creationId xmlns:a16="http://schemas.microsoft.com/office/drawing/2014/main" id="{59D3E7EB-3021-4E6C-AA07-5B78FD39F92E}"/>
              </a:ext>
            </a:extLst>
          </p:cNvPr>
          <p:cNvSpPr>
            <a:spLocks noGrp="1"/>
          </p:cNvSpPr>
          <p:nvPr>
            <p:ph type="title"/>
          </p:nvPr>
        </p:nvSpPr>
        <p:spPr/>
        <p:txBody>
          <a:bodyPr/>
          <a:lstStyle/>
          <a:p>
            <a:r>
              <a:rPr lang="en-US" dirty="0"/>
              <a:t>Rockford Environmental Justice Communities</a:t>
            </a:r>
          </a:p>
        </p:txBody>
      </p:sp>
    </p:spTree>
    <p:extLst>
      <p:ext uri="{BB962C8B-B14F-4D97-AF65-F5344CB8AC3E}">
        <p14:creationId xmlns:p14="http://schemas.microsoft.com/office/powerpoint/2010/main" val="384558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650968-E1D1-4F37-829D-E37691C04333}"/>
              </a:ext>
            </a:extLst>
          </p:cNvPr>
          <p:cNvPicPr>
            <a:picLocks noGrp="1" noChangeAspect="1"/>
          </p:cNvPicPr>
          <p:nvPr>
            <p:ph idx="1"/>
          </p:nvPr>
        </p:nvPicPr>
        <p:blipFill>
          <a:blip r:embed="rId2"/>
          <a:stretch>
            <a:fillRect/>
          </a:stretch>
        </p:blipFill>
        <p:spPr>
          <a:xfrm>
            <a:off x="2717704" y="1413646"/>
            <a:ext cx="4140296" cy="5402235"/>
          </a:xfrm>
        </p:spPr>
      </p:pic>
      <p:sp>
        <p:nvSpPr>
          <p:cNvPr id="3" name="Title 2">
            <a:extLst>
              <a:ext uri="{FF2B5EF4-FFF2-40B4-BE49-F238E27FC236}">
                <a16:creationId xmlns:a16="http://schemas.microsoft.com/office/drawing/2014/main" id="{59D3E7EB-3021-4E6C-AA07-5B78FD39F92E}"/>
              </a:ext>
            </a:extLst>
          </p:cNvPr>
          <p:cNvSpPr>
            <a:spLocks noGrp="1"/>
          </p:cNvSpPr>
          <p:nvPr>
            <p:ph type="title"/>
          </p:nvPr>
        </p:nvSpPr>
        <p:spPr/>
        <p:txBody>
          <a:bodyPr/>
          <a:lstStyle/>
          <a:p>
            <a:r>
              <a:rPr lang="en-US" dirty="0"/>
              <a:t>Chicago Environmental Justice Communities</a:t>
            </a:r>
          </a:p>
        </p:txBody>
      </p:sp>
    </p:spTree>
    <p:extLst>
      <p:ext uri="{BB962C8B-B14F-4D97-AF65-F5344CB8AC3E}">
        <p14:creationId xmlns:p14="http://schemas.microsoft.com/office/powerpoint/2010/main" val="23143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B884BC-B095-4AA6-88C5-72988BC38E9F}"/>
              </a:ext>
            </a:extLst>
          </p:cNvPr>
          <p:cNvSpPr>
            <a:spLocks noGrp="1"/>
          </p:cNvSpPr>
          <p:nvPr>
            <p:ph idx="1"/>
          </p:nvPr>
        </p:nvSpPr>
        <p:spPr/>
        <p:txBody>
          <a:bodyPr/>
          <a:lstStyle/>
          <a:p>
            <a:r>
              <a:rPr lang="en-US" dirty="0"/>
              <a:t>Campaigns should:</a:t>
            </a:r>
          </a:p>
          <a:p>
            <a:pPr lvl="1"/>
            <a:r>
              <a:rPr lang="en-US" dirty="0"/>
              <a:t>Directly and indirectly drive program participation</a:t>
            </a:r>
          </a:p>
          <a:p>
            <a:r>
              <a:rPr lang="en-US" dirty="0"/>
              <a:t>Campaigns should not:</a:t>
            </a:r>
          </a:p>
          <a:p>
            <a:pPr lvl="1"/>
            <a:r>
              <a:rPr lang="en-US" dirty="0"/>
              <a:t>Directly support particular Approved Vendors</a:t>
            </a:r>
          </a:p>
          <a:p>
            <a:r>
              <a:rPr lang="en-US" dirty="0"/>
              <a:t>In geographies without Approved Vendors, grassroots education campaigns may facilitate connections between communities and approved vendors</a:t>
            </a:r>
          </a:p>
          <a:p>
            <a:pPr lvl="1"/>
            <a:r>
              <a:rPr lang="en-US" dirty="0"/>
              <a:t>Approved Vendors should be invited to participate in a transparent manner</a:t>
            </a:r>
          </a:p>
        </p:txBody>
      </p:sp>
      <p:sp>
        <p:nvSpPr>
          <p:cNvPr id="3" name="Title 2">
            <a:extLst>
              <a:ext uri="{FF2B5EF4-FFF2-40B4-BE49-F238E27FC236}">
                <a16:creationId xmlns:a16="http://schemas.microsoft.com/office/drawing/2014/main" id="{CD7FE213-7680-4AF0-9528-569418D356D7}"/>
              </a:ext>
            </a:extLst>
          </p:cNvPr>
          <p:cNvSpPr>
            <a:spLocks noGrp="1"/>
          </p:cNvSpPr>
          <p:nvPr>
            <p:ph type="title"/>
          </p:nvPr>
        </p:nvSpPr>
        <p:spPr/>
        <p:txBody>
          <a:bodyPr/>
          <a:lstStyle/>
          <a:p>
            <a:r>
              <a:rPr lang="en-US" dirty="0"/>
              <a:t>Grassroots Education and Approved Vendors	</a:t>
            </a:r>
          </a:p>
        </p:txBody>
      </p:sp>
    </p:spTree>
    <p:extLst>
      <p:ext uri="{BB962C8B-B14F-4D97-AF65-F5344CB8AC3E}">
        <p14:creationId xmlns:p14="http://schemas.microsoft.com/office/powerpoint/2010/main" val="393324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BAEAECA-6B45-1841-85CF-6CCFCB7139E8}"/>
              </a:ext>
            </a:extLst>
          </p:cNvPr>
          <p:cNvSpPr>
            <a:spLocks noGrp="1"/>
          </p:cNvSpPr>
          <p:nvPr>
            <p:ph type="subTitle" idx="4294967295"/>
          </p:nvPr>
        </p:nvSpPr>
        <p:spPr>
          <a:xfrm>
            <a:off x="0" y="2782325"/>
            <a:ext cx="4572000" cy="1401987"/>
          </a:xfrm>
        </p:spPr>
        <p:txBody>
          <a:bodyPr/>
          <a:lstStyle/>
          <a:p>
            <a:r>
              <a:rPr lang="en-US" dirty="0"/>
              <a:t>OPTIONAL SECTION LABEL: DELETE IF NOT NEEDED</a:t>
            </a:r>
          </a:p>
        </p:txBody>
      </p:sp>
      <p:sp>
        <p:nvSpPr>
          <p:cNvPr id="6" name="Title 5">
            <a:extLst>
              <a:ext uri="{FF2B5EF4-FFF2-40B4-BE49-F238E27FC236}">
                <a16:creationId xmlns:a16="http://schemas.microsoft.com/office/drawing/2014/main" id="{F7D7F99F-F584-6C4A-89CE-E3BFEAB7BFC2}"/>
              </a:ext>
            </a:extLst>
          </p:cNvPr>
          <p:cNvSpPr>
            <a:spLocks noGrp="1"/>
          </p:cNvSpPr>
          <p:nvPr>
            <p:ph type="ctrTitle"/>
          </p:nvPr>
        </p:nvSpPr>
        <p:spPr>
          <a:xfrm>
            <a:off x="0" y="0"/>
            <a:ext cx="4572000" cy="2776466"/>
          </a:xfrm>
        </p:spPr>
        <p:txBody>
          <a:bodyPr/>
          <a:lstStyle/>
          <a:p>
            <a:r>
              <a:rPr lang="en-US" dirty="0"/>
              <a:t>Proposal Requirements</a:t>
            </a:r>
          </a:p>
        </p:txBody>
      </p:sp>
      <p:pic>
        <p:nvPicPr>
          <p:cNvPr id="5" name="Picture Placeholder 9">
            <a:extLst>
              <a:ext uri="{FF2B5EF4-FFF2-40B4-BE49-F238E27FC236}">
                <a16:creationId xmlns:a16="http://schemas.microsoft.com/office/drawing/2014/main" id="{65CF60F8-2B62-479E-8E5D-11ED69A7F2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000"/>
          <a:stretch/>
        </p:blipFill>
        <p:spPr>
          <a:xfrm>
            <a:off x="4574200" y="1"/>
            <a:ext cx="4569800" cy="6858000"/>
          </a:xfrm>
          <a:prstGeom prst="rect">
            <a:avLst/>
          </a:prstGeom>
          <a:noFill/>
          <a:ln>
            <a:noFill/>
          </a:ln>
        </p:spPr>
      </p:pic>
    </p:spTree>
    <p:extLst>
      <p:ext uri="{BB962C8B-B14F-4D97-AF65-F5344CB8AC3E}">
        <p14:creationId xmlns:p14="http://schemas.microsoft.com/office/powerpoint/2010/main" val="379600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DBD8FA-9C0F-49A1-9E69-98816B840BAC}"/>
              </a:ext>
            </a:extLst>
          </p:cNvPr>
          <p:cNvSpPr>
            <a:spLocks noGrp="1"/>
          </p:cNvSpPr>
          <p:nvPr>
            <p:ph idx="1"/>
          </p:nvPr>
        </p:nvSpPr>
        <p:spPr/>
        <p:txBody>
          <a:bodyPr/>
          <a:lstStyle/>
          <a:p>
            <a:r>
              <a:rPr lang="en-US" dirty="0"/>
              <a:t>Be organized as a non-profit (or partner with a non-profit fiscal sponsor)</a:t>
            </a:r>
          </a:p>
          <a:p>
            <a:r>
              <a:rPr lang="en-US" dirty="0"/>
              <a:t>Regularly provide services to low-income areas or Environmental Justice Communities</a:t>
            </a:r>
          </a:p>
          <a:p>
            <a:r>
              <a:rPr lang="en-US" dirty="0"/>
              <a:t>Demonstrated ability to provide:</a:t>
            </a:r>
          </a:p>
          <a:p>
            <a:pPr lvl="1"/>
            <a:r>
              <a:rPr lang="en-US" dirty="0"/>
              <a:t>Outreach, education, training, or program delivery for energy-related programs or services</a:t>
            </a:r>
          </a:p>
          <a:p>
            <a:pPr lvl="1"/>
            <a:r>
              <a:rPr lang="en-US" dirty="0"/>
              <a:t>Outreach, education, training, or program delivery for low-income residents, workforce development stakeholders, or other community organizations and ILSFA participants and stakeholders</a:t>
            </a:r>
          </a:p>
        </p:txBody>
      </p:sp>
      <p:sp>
        <p:nvSpPr>
          <p:cNvPr id="5" name="Title 4">
            <a:extLst>
              <a:ext uri="{FF2B5EF4-FFF2-40B4-BE49-F238E27FC236}">
                <a16:creationId xmlns:a16="http://schemas.microsoft.com/office/drawing/2014/main" id="{0FC0ED8C-6B42-4A8B-AA35-DFDD1635BDC5}"/>
              </a:ext>
            </a:extLst>
          </p:cNvPr>
          <p:cNvSpPr>
            <a:spLocks noGrp="1"/>
          </p:cNvSpPr>
          <p:nvPr>
            <p:ph type="title"/>
          </p:nvPr>
        </p:nvSpPr>
        <p:spPr/>
        <p:txBody>
          <a:bodyPr/>
          <a:lstStyle/>
          <a:p>
            <a:r>
              <a:rPr lang="en-US" dirty="0"/>
              <a:t>Grassroots Educator Eligibility Requirements</a:t>
            </a:r>
          </a:p>
        </p:txBody>
      </p:sp>
    </p:spTree>
    <p:extLst>
      <p:ext uri="{BB962C8B-B14F-4D97-AF65-F5344CB8AC3E}">
        <p14:creationId xmlns:p14="http://schemas.microsoft.com/office/powerpoint/2010/main" val="190759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21443E-BB3B-4BCA-874E-8FB4131A1AA3}"/>
              </a:ext>
            </a:extLst>
          </p:cNvPr>
          <p:cNvSpPr>
            <a:spLocks noGrp="1"/>
          </p:cNvSpPr>
          <p:nvPr>
            <p:ph idx="1"/>
          </p:nvPr>
        </p:nvSpPr>
        <p:spPr/>
        <p:txBody>
          <a:bodyPr/>
          <a:lstStyle/>
          <a:p>
            <a:r>
              <a:rPr lang="en-US" dirty="0"/>
              <a:t>Collaboration to leverage resources and strengths (in focus or geography) is encouraged</a:t>
            </a:r>
          </a:p>
          <a:p>
            <a:r>
              <a:rPr lang="en-US" dirty="0"/>
              <a:t>Fiscal sponsorship for groups that are not registered non-profits</a:t>
            </a:r>
          </a:p>
          <a:p>
            <a:pPr lvl="1"/>
            <a:r>
              <a:rPr lang="en-US" dirty="0"/>
              <a:t>Proposals should clearly specify roles and responsibilities </a:t>
            </a:r>
          </a:p>
          <a:p>
            <a:pPr lvl="1"/>
            <a:r>
              <a:rPr lang="en-US" dirty="0"/>
              <a:t>Proposals should demonstrate an equitable approach towards decision making</a:t>
            </a:r>
          </a:p>
        </p:txBody>
      </p:sp>
      <p:sp>
        <p:nvSpPr>
          <p:cNvPr id="3" name="Title 2">
            <a:extLst>
              <a:ext uri="{FF2B5EF4-FFF2-40B4-BE49-F238E27FC236}">
                <a16:creationId xmlns:a16="http://schemas.microsoft.com/office/drawing/2014/main" id="{02BFF91C-B711-41D8-A83F-E065FC59A1ED}"/>
              </a:ext>
            </a:extLst>
          </p:cNvPr>
          <p:cNvSpPr>
            <a:spLocks noGrp="1"/>
          </p:cNvSpPr>
          <p:nvPr>
            <p:ph type="title"/>
          </p:nvPr>
        </p:nvSpPr>
        <p:spPr/>
        <p:txBody>
          <a:bodyPr/>
          <a:lstStyle/>
          <a:p>
            <a:r>
              <a:rPr lang="en-US" dirty="0"/>
              <a:t>Collaborative Partnerships</a:t>
            </a:r>
          </a:p>
        </p:txBody>
      </p:sp>
    </p:spTree>
    <p:extLst>
      <p:ext uri="{BB962C8B-B14F-4D97-AF65-F5344CB8AC3E}">
        <p14:creationId xmlns:p14="http://schemas.microsoft.com/office/powerpoint/2010/main" val="189586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79573-6B56-4D28-A5C8-97CD8C30AE60}"/>
              </a:ext>
            </a:extLst>
          </p:cNvPr>
          <p:cNvSpPr>
            <a:spLocks noGrp="1"/>
          </p:cNvSpPr>
          <p:nvPr>
            <p:ph idx="1"/>
          </p:nvPr>
        </p:nvSpPr>
        <p:spPr/>
        <p:txBody>
          <a:bodyPr/>
          <a:lstStyle/>
          <a:p>
            <a:r>
              <a:rPr lang="en-US" dirty="0"/>
              <a:t>First round awards:</a:t>
            </a:r>
          </a:p>
          <a:p>
            <a:pPr lvl="1"/>
            <a:r>
              <a:rPr lang="en-US" dirty="0"/>
              <a:t>Up to $500,000 is available for grassroots education (up to $50,000 each for selected organization)</a:t>
            </a:r>
          </a:p>
          <a:p>
            <a:r>
              <a:rPr lang="en-US" dirty="0"/>
              <a:t>Subsequent years:</a:t>
            </a:r>
          </a:p>
          <a:p>
            <a:pPr lvl="1"/>
            <a:r>
              <a:rPr lang="en-US" dirty="0"/>
              <a:t>Up to $1.5 million available for grassroots education</a:t>
            </a:r>
          </a:p>
          <a:p>
            <a:pPr marL="0" indent="0">
              <a:buNone/>
            </a:pPr>
            <a:endParaRPr lang="en-US" dirty="0"/>
          </a:p>
        </p:txBody>
      </p:sp>
      <p:sp>
        <p:nvSpPr>
          <p:cNvPr id="3" name="Title 2">
            <a:extLst>
              <a:ext uri="{FF2B5EF4-FFF2-40B4-BE49-F238E27FC236}">
                <a16:creationId xmlns:a16="http://schemas.microsoft.com/office/drawing/2014/main" id="{AD8F8692-8272-4B7D-9324-95811AA41D3B}"/>
              </a:ext>
            </a:extLst>
          </p:cNvPr>
          <p:cNvSpPr>
            <a:spLocks noGrp="1"/>
          </p:cNvSpPr>
          <p:nvPr>
            <p:ph type="title"/>
          </p:nvPr>
        </p:nvSpPr>
        <p:spPr/>
        <p:txBody>
          <a:bodyPr/>
          <a:lstStyle/>
          <a:p>
            <a:r>
              <a:rPr lang="en-US" dirty="0"/>
              <a:t>Award Information</a:t>
            </a:r>
          </a:p>
        </p:txBody>
      </p:sp>
    </p:spTree>
    <p:extLst>
      <p:ext uri="{BB962C8B-B14F-4D97-AF65-F5344CB8AC3E}">
        <p14:creationId xmlns:p14="http://schemas.microsoft.com/office/powerpoint/2010/main" val="158437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5AE6E-48C6-4479-A81E-86D410760313}"/>
              </a:ext>
            </a:extLst>
          </p:cNvPr>
          <p:cNvSpPr>
            <a:spLocks noGrp="1"/>
          </p:cNvSpPr>
          <p:nvPr>
            <p:ph idx="1"/>
          </p:nvPr>
        </p:nvSpPr>
        <p:spPr>
          <a:xfrm>
            <a:off x="0" y="1338829"/>
            <a:ext cx="9144000" cy="1632971"/>
          </a:xfrm>
        </p:spPr>
        <p:txBody>
          <a:bodyPr/>
          <a:lstStyle/>
          <a:p>
            <a:r>
              <a:rPr lang="en-US" dirty="0"/>
              <a:t>Final scope of work, campaign goals and metrics, and award amount corresponding to work to be provided will be negotiated during the selection process</a:t>
            </a:r>
          </a:p>
        </p:txBody>
      </p:sp>
      <p:sp>
        <p:nvSpPr>
          <p:cNvPr id="3" name="Title 2">
            <a:extLst>
              <a:ext uri="{FF2B5EF4-FFF2-40B4-BE49-F238E27FC236}">
                <a16:creationId xmlns:a16="http://schemas.microsoft.com/office/drawing/2014/main" id="{F3345959-CE9C-4EA2-8C69-DB4460931FFC}"/>
              </a:ext>
            </a:extLst>
          </p:cNvPr>
          <p:cNvSpPr>
            <a:spLocks noGrp="1"/>
          </p:cNvSpPr>
          <p:nvPr>
            <p:ph type="title"/>
          </p:nvPr>
        </p:nvSpPr>
        <p:spPr/>
        <p:txBody>
          <a:bodyPr/>
          <a:lstStyle/>
          <a:p>
            <a:r>
              <a:rPr lang="en-US" dirty="0"/>
              <a:t>Request for Proposals (RFP) Evaluation Process</a:t>
            </a:r>
          </a:p>
        </p:txBody>
      </p:sp>
      <p:graphicFrame>
        <p:nvGraphicFramePr>
          <p:cNvPr id="4" name="Content Placeholder 4">
            <a:extLst>
              <a:ext uri="{FF2B5EF4-FFF2-40B4-BE49-F238E27FC236}">
                <a16:creationId xmlns:a16="http://schemas.microsoft.com/office/drawing/2014/main" id="{1B2D91E8-6B72-420C-B7D5-3C2AE02A0E2B}"/>
              </a:ext>
            </a:extLst>
          </p:cNvPr>
          <p:cNvGraphicFramePr>
            <a:graphicFrameLocks/>
          </p:cNvGraphicFramePr>
          <p:nvPr>
            <p:extLst>
              <p:ext uri="{D42A27DB-BD31-4B8C-83A1-F6EECF244321}">
                <p14:modId xmlns:p14="http://schemas.microsoft.com/office/powerpoint/2010/main" val="865392763"/>
              </p:ext>
            </p:extLst>
          </p:nvPr>
        </p:nvGraphicFramePr>
        <p:xfrm>
          <a:off x="1446657" y="3380282"/>
          <a:ext cx="6248400" cy="2406168"/>
        </p:xfrm>
        <a:graphic>
          <a:graphicData uri="http://schemas.openxmlformats.org/drawingml/2006/table">
            <a:tbl>
              <a:tblPr firstRow="1" firstCol="1" bandRow="1">
                <a:tableStyleId>{5C22544A-7EE6-4342-B048-85BDC9FD1C3A}</a:tableStyleId>
              </a:tblPr>
              <a:tblGrid>
                <a:gridCol w="3869900">
                  <a:extLst>
                    <a:ext uri="{9D8B030D-6E8A-4147-A177-3AD203B41FA5}">
                      <a16:colId xmlns:a16="http://schemas.microsoft.com/office/drawing/2014/main" val="3777985286"/>
                    </a:ext>
                  </a:extLst>
                </a:gridCol>
                <a:gridCol w="2378500">
                  <a:extLst>
                    <a:ext uri="{9D8B030D-6E8A-4147-A177-3AD203B41FA5}">
                      <a16:colId xmlns:a16="http://schemas.microsoft.com/office/drawing/2014/main" val="1139563166"/>
                    </a:ext>
                  </a:extLst>
                </a:gridCol>
              </a:tblGrid>
              <a:tr h="386364">
                <a:tc gridSpan="2">
                  <a:txBody>
                    <a:bodyPr/>
                    <a:lstStyle/>
                    <a:p>
                      <a:pPr marL="0" marR="0" algn="ctr">
                        <a:lnSpc>
                          <a:spcPct val="100000"/>
                        </a:lnSpc>
                        <a:spcBef>
                          <a:spcPts val="0"/>
                        </a:spcBef>
                        <a:spcAft>
                          <a:spcPts val="800"/>
                        </a:spcAft>
                      </a:pPr>
                      <a:r>
                        <a:rPr lang="en-US" sz="1800" dirty="0">
                          <a:effectLst/>
                          <a:latin typeface="Calibri" panose="020F0502020204030204" pitchFamily="34" charset="0"/>
                          <a:cs typeface="Calibri" panose="020F0502020204030204" pitchFamily="34" charset="0"/>
                        </a:rPr>
                        <a:t>Campaign Scoring Rubric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2460"/>
                    </a:solidFill>
                  </a:tcPr>
                </a:tc>
                <a:tc hMerge="1">
                  <a:txBody>
                    <a:bodyPr/>
                    <a:lstStyle/>
                    <a:p>
                      <a:endParaRPr lang="en-US"/>
                    </a:p>
                  </a:txBody>
                  <a:tcPr/>
                </a:tc>
                <a:extLst>
                  <a:ext uri="{0D108BD9-81ED-4DB2-BD59-A6C34878D82A}">
                    <a16:rowId xmlns:a16="http://schemas.microsoft.com/office/drawing/2014/main" val="2003702942"/>
                  </a:ext>
                </a:extLst>
              </a:tr>
              <a:tr h="361156">
                <a:tc>
                  <a:txBody>
                    <a:bodyPr/>
                    <a:lstStyle/>
                    <a:p>
                      <a:pPr marL="0" marR="0">
                        <a:lnSpc>
                          <a:spcPct val="100000"/>
                        </a:lnSpc>
                        <a:spcBef>
                          <a:spcPts val="0"/>
                        </a:spcBef>
                        <a:spcAft>
                          <a:spcPts val="800"/>
                        </a:spcAft>
                      </a:pPr>
                      <a:r>
                        <a:rPr lang="en-US" sz="1600" b="0" dirty="0">
                          <a:solidFill>
                            <a:schemeClr val="tx1"/>
                          </a:solidFill>
                          <a:effectLst/>
                          <a:latin typeface="Calibri" panose="020F0502020204030204" pitchFamily="34" charset="0"/>
                          <a:cs typeface="Calibri" panose="020F0502020204030204" pitchFamily="34" charset="0"/>
                        </a:rPr>
                        <a:t>Strength of the Campaign</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800"/>
                        </a:spcAft>
                      </a:pPr>
                      <a:r>
                        <a:rPr lang="en-US" sz="1600" b="1" dirty="0">
                          <a:solidFill>
                            <a:schemeClr val="tx1"/>
                          </a:solidFill>
                          <a:effectLst/>
                          <a:latin typeface="Calibri" panose="020F0502020204030204" pitchFamily="34" charset="0"/>
                          <a:cs typeface="Calibri" panose="020F0502020204030204" pitchFamily="34" charset="0"/>
                        </a:rPr>
                        <a:t>40 points</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4115403465"/>
                  </a:ext>
                </a:extLst>
              </a:tr>
              <a:tr h="316290">
                <a:tc>
                  <a:txBody>
                    <a:bodyPr/>
                    <a:lstStyle/>
                    <a:p>
                      <a:pPr marL="0" marR="0">
                        <a:lnSpc>
                          <a:spcPct val="100000"/>
                        </a:lnSpc>
                        <a:spcBef>
                          <a:spcPts val="0"/>
                        </a:spcBef>
                        <a:spcAft>
                          <a:spcPts val="800"/>
                        </a:spcAft>
                      </a:pPr>
                      <a:r>
                        <a:rPr lang="en-US" sz="1600" b="0" dirty="0">
                          <a:solidFill>
                            <a:schemeClr val="tx1"/>
                          </a:solidFill>
                          <a:effectLst/>
                          <a:latin typeface="Calibri" panose="020F0502020204030204" pitchFamily="34" charset="0"/>
                          <a:cs typeface="Calibri" panose="020F0502020204030204" pitchFamily="34" charset="0"/>
                        </a:rPr>
                        <a:t>Proposed Metrics</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800"/>
                        </a:spcAft>
                      </a:pPr>
                      <a:r>
                        <a:rPr lang="en-US" sz="1600" b="1" dirty="0">
                          <a:solidFill>
                            <a:schemeClr val="tx1"/>
                          </a:solidFill>
                          <a:effectLst/>
                          <a:latin typeface="Calibri" panose="020F0502020204030204" pitchFamily="34" charset="0"/>
                          <a:cs typeface="Calibri" panose="020F0502020204030204" pitchFamily="34" charset="0"/>
                        </a:rPr>
                        <a:t>20 points</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881773079"/>
                  </a:ext>
                </a:extLst>
              </a:tr>
              <a:tr h="316290">
                <a:tc>
                  <a:txBody>
                    <a:bodyPr/>
                    <a:lstStyle/>
                    <a:p>
                      <a:pPr marL="0" marR="0">
                        <a:lnSpc>
                          <a:spcPct val="100000"/>
                        </a:lnSpc>
                        <a:spcBef>
                          <a:spcPts val="0"/>
                        </a:spcBef>
                        <a:spcAft>
                          <a:spcPts val="800"/>
                        </a:spcAft>
                      </a:pPr>
                      <a:r>
                        <a:rPr lang="en-US" sz="1600" b="0" dirty="0">
                          <a:solidFill>
                            <a:schemeClr val="tx1"/>
                          </a:solidFill>
                          <a:effectLst/>
                          <a:latin typeface="Calibri" panose="020F0502020204030204" pitchFamily="34" charset="0"/>
                          <a:cs typeface="Calibri" panose="020F0502020204030204" pitchFamily="34" charset="0"/>
                        </a:rPr>
                        <a:t>Experience of Applicant</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800"/>
                        </a:spcAft>
                      </a:pPr>
                      <a:r>
                        <a:rPr lang="en-US" sz="1600" b="1" dirty="0">
                          <a:solidFill>
                            <a:schemeClr val="tx1"/>
                          </a:solidFill>
                          <a:effectLst/>
                          <a:latin typeface="Calibri" panose="020F0502020204030204" pitchFamily="34" charset="0"/>
                          <a:cs typeface="Calibri" panose="020F0502020204030204" pitchFamily="34" charset="0"/>
                        </a:rPr>
                        <a:t>15 points</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540298761"/>
                  </a:ext>
                </a:extLst>
              </a:tr>
              <a:tr h="345018">
                <a:tc>
                  <a:txBody>
                    <a:bodyPr/>
                    <a:lstStyle/>
                    <a:p>
                      <a:pPr marL="0" marR="0">
                        <a:lnSpc>
                          <a:spcPct val="100000"/>
                        </a:lnSpc>
                        <a:spcBef>
                          <a:spcPts val="0"/>
                        </a:spcBef>
                        <a:spcAft>
                          <a:spcPts val="800"/>
                        </a:spcAft>
                      </a:pPr>
                      <a:r>
                        <a:rPr lang="en-US" sz="1600" b="0" dirty="0">
                          <a:solidFill>
                            <a:schemeClr val="tx1"/>
                          </a:solidFill>
                          <a:effectLst/>
                          <a:latin typeface="Calibri" panose="020F0502020204030204" pitchFamily="34" charset="0"/>
                          <a:cs typeface="Calibri" panose="020F0502020204030204" pitchFamily="34" charset="0"/>
                        </a:rPr>
                        <a:t>Cost and Value of Delivery</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marL="0" marR="0" algn="ctr">
                        <a:lnSpc>
                          <a:spcPct val="100000"/>
                        </a:lnSpc>
                        <a:spcBef>
                          <a:spcPts val="0"/>
                        </a:spcBef>
                        <a:spcAft>
                          <a:spcPts val="800"/>
                        </a:spcAft>
                      </a:pPr>
                      <a:r>
                        <a:rPr lang="en-US" sz="1600" b="1" dirty="0">
                          <a:solidFill>
                            <a:schemeClr val="tx1"/>
                          </a:solidFill>
                          <a:effectLst/>
                          <a:latin typeface="Calibri" panose="020F0502020204030204" pitchFamily="34" charset="0"/>
                          <a:cs typeface="Calibri" panose="020F0502020204030204" pitchFamily="34" charset="0"/>
                        </a:rPr>
                        <a:t>25 points</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3645553179"/>
                  </a:ext>
                </a:extLst>
              </a:tr>
              <a:tr h="340525">
                <a:tc>
                  <a:txBody>
                    <a:bodyPr/>
                    <a:lstStyle/>
                    <a:p>
                      <a:pPr marL="0" marR="0">
                        <a:lnSpc>
                          <a:spcPct val="100000"/>
                        </a:lnSpc>
                        <a:spcBef>
                          <a:spcPts val="0"/>
                        </a:spcBef>
                        <a:spcAft>
                          <a:spcPts val="800"/>
                        </a:spcAft>
                      </a:pPr>
                      <a:r>
                        <a:rPr lang="en-US" sz="1600" b="0" dirty="0">
                          <a:solidFill>
                            <a:schemeClr val="tx1"/>
                          </a:solidFill>
                          <a:effectLst/>
                          <a:latin typeface="Calibri" panose="020F0502020204030204" pitchFamily="34" charset="0"/>
                          <a:cs typeface="Calibri" panose="020F0502020204030204" pitchFamily="34" charset="0"/>
                        </a:rPr>
                        <a:t>Total Possible Score</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800"/>
                        </a:spcAft>
                      </a:pPr>
                      <a:r>
                        <a:rPr lang="en-US" sz="1600" b="1" dirty="0">
                          <a:solidFill>
                            <a:schemeClr val="tx1"/>
                          </a:solidFill>
                          <a:effectLst/>
                          <a:latin typeface="Calibri" panose="020F0502020204030204" pitchFamily="34" charset="0"/>
                          <a:cs typeface="Calibri" panose="020F0502020204030204" pitchFamily="34" charset="0"/>
                        </a:rPr>
                        <a:t>100/100 points</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3828809942"/>
                  </a:ext>
                </a:extLst>
              </a:tr>
              <a:tr h="340525">
                <a:tc>
                  <a:txBody>
                    <a:bodyPr/>
                    <a:lstStyle/>
                    <a:p>
                      <a:pPr marL="0" marR="0">
                        <a:lnSpc>
                          <a:spcPct val="100000"/>
                        </a:lnSpc>
                        <a:spcBef>
                          <a:spcPts val="0"/>
                        </a:spcBef>
                        <a:spcAft>
                          <a:spcPts val="80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Minimum Score Required</a:t>
                      </a:r>
                    </a:p>
                  </a:txBody>
                  <a:tcPr marL="68580" marR="68580" marT="0" marB="0" anchor="ctr">
                    <a:solidFill>
                      <a:schemeClr val="bg1">
                        <a:lumMod val="95000"/>
                      </a:schemeClr>
                    </a:solidFill>
                  </a:tcPr>
                </a:tc>
                <a:tc>
                  <a:txBody>
                    <a:bodyPr/>
                    <a:lstStyle/>
                    <a:p>
                      <a:pPr marL="0" marR="0" algn="ctr">
                        <a:lnSpc>
                          <a:spcPct val="100000"/>
                        </a:lnSpc>
                        <a:spcBef>
                          <a:spcPts val="0"/>
                        </a:spcBef>
                        <a:spcAft>
                          <a:spcPts val="80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50/100 points</a:t>
                      </a:r>
                    </a:p>
                  </a:txBody>
                  <a:tcPr marL="68580" marR="68580" marT="0" marB="0" anchor="ctr">
                    <a:solidFill>
                      <a:schemeClr val="bg1">
                        <a:lumMod val="95000"/>
                      </a:schemeClr>
                    </a:solidFill>
                  </a:tcPr>
                </a:tc>
                <a:extLst>
                  <a:ext uri="{0D108BD9-81ED-4DB2-BD59-A6C34878D82A}">
                    <a16:rowId xmlns:a16="http://schemas.microsoft.com/office/drawing/2014/main" val="884786459"/>
                  </a:ext>
                </a:extLst>
              </a:tr>
            </a:tbl>
          </a:graphicData>
        </a:graphic>
      </p:graphicFrame>
    </p:spTree>
    <p:extLst>
      <p:ext uri="{BB962C8B-B14F-4D97-AF65-F5344CB8AC3E}">
        <p14:creationId xmlns:p14="http://schemas.microsoft.com/office/powerpoint/2010/main" val="281889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BAEAECA-6B45-1841-85CF-6CCFCB7139E8}"/>
              </a:ext>
            </a:extLst>
          </p:cNvPr>
          <p:cNvSpPr>
            <a:spLocks noGrp="1"/>
          </p:cNvSpPr>
          <p:nvPr>
            <p:ph type="subTitle" idx="4294967295"/>
          </p:nvPr>
        </p:nvSpPr>
        <p:spPr>
          <a:xfrm>
            <a:off x="0" y="2782325"/>
            <a:ext cx="4572000" cy="1401987"/>
          </a:xfrm>
        </p:spPr>
        <p:txBody>
          <a:bodyPr/>
          <a:lstStyle/>
          <a:p>
            <a:r>
              <a:rPr lang="en-US" dirty="0"/>
              <a:t>OPTIONAL SECTION LABEL: DELETE IF NOT NEEDED</a:t>
            </a:r>
          </a:p>
        </p:txBody>
      </p:sp>
      <p:sp>
        <p:nvSpPr>
          <p:cNvPr id="6" name="Title 5">
            <a:extLst>
              <a:ext uri="{FF2B5EF4-FFF2-40B4-BE49-F238E27FC236}">
                <a16:creationId xmlns:a16="http://schemas.microsoft.com/office/drawing/2014/main" id="{F7D7F99F-F584-6C4A-89CE-E3BFEAB7BFC2}"/>
              </a:ext>
            </a:extLst>
          </p:cNvPr>
          <p:cNvSpPr>
            <a:spLocks noGrp="1"/>
          </p:cNvSpPr>
          <p:nvPr>
            <p:ph type="ctrTitle"/>
          </p:nvPr>
        </p:nvSpPr>
        <p:spPr>
          <a:xfrm>
            <a:off x="0" y="0"/>
            <a:ext cx="4572000" cy="2776466"/>
          </a:xfrm>
        </p:spPr>
        <p:txBody>
          <a:bodyPr/>
          <a:lstStyle/>
          <a:p>
            <a:r>
              <a:rPr lang="en-US" dirty="0"/>
              <a:t>Program</a:t>
            </a:r>
            <a:br>
              <a:rPr lang="en-US" dirty="0"/>
            </a:br>
            <a:r>
              <a:rPr lang="en-US" dirty="0"/>
              <a:t>Overview</a:t>
            </a:r>
          </a:p>
        </p:txBody>
      </p:sp>
      <p:sp>
        <p:nvSpPr>
          <p:cNvPr id="3" name="Picture Placeholder 2">
            <a:extLst>
              <a:ext uri="{FF2B5EF4-FFF2-40B4-BE49-F238E27FC236}">
                <a16:creationId xmlns:a16="http://schemas.microsoft.com/office/drawing/2014/main" id="{83574F58-FE5E-4AB2-99A5-9A2FAC96BC86}"/>
              </a:ext>
            </a:extLst>
          </p:cNvPr>
          <p:cNvSpPr>
            <a:spLocks noGrp="1"/>
          </p:cNvSpPr>
          <p:nvPr>
            <p:ph type="pic" sz="quarter" idx="10"/>
          </p:nvPr>
        </p:nvSpPr>
        <p:spPr/>
      </p:sp>
      <p:pic>
        <p:nvPicPr>
          <p:cNvPr id="5" name="Picture 4">
            <a:extLst>
              <a:ext uri="{FF2B5EF4-FFF2-40B4-BE49-F238E27FC236}">
                <a16:creationId xmlns:a16="http://schemas.microsoft.com/office/drawing/2014/main" id="{CCEB135E-C352-4B02-8BBF-C81637805E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438" r="12500"/>
          <a:stretch/>
        </p:blipFill>
        <p:spPr>
          <a:xfrm>
            <a:off x="4572000" y="0"/>
            <a:ext cx="4572000" cy="6858000"/>
          </a:xfrm>
          <a:prstGeom prst="rect">
            <a:avLst/>
          </a:prstGeom>
        </p:spPr>
      </p:pic>
    </p:spTree>
    <p:extLst>
      <p:ext uri="{BB962C8B-B14F-4D97-AF65-F5344CB8AC3E}">
        <p14:creationId xmlns:p14="http://schemas.microsoft.com/office/powerpoint/2010/main" val="4002808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67777-8926-46AD-9611-6305E931F95E}"/>
              </a:ext>
            </a:extLst>
          </p:cNvPr>
          <p:cNvSpPr>
            <a:spLocks noGrp="1"/>
          </p:cNvSpPr>
          <p:nvPr>
            <p:ph idx="1"/>
          </p:nvPr>
        </p:nvSpPr>
        <p:spPr/>
        <p:txBody>
          <a:bodyPr/>
          <a:lstStyle/>
          <a:p>
            <a:r>
              <a:rPr lang="en-US" dirty="0"/>
              <a:t>Applicants can propose campaigns built around one or more of the following areas of interest:</a:t>
            </a:r>
          </a:p>
          <a:p>
            <a:pPr lvl="1"/>
            <a:r>
              <a:rPr lang="en-US" dirty="0"/>
              <a:t>Participant benefits</a:t>
            </a:r>
          </a:p>
          <a:p>
            <a:pPr lvl="1"/>
            <a:r>
              <a:rPr lang="en-US" dirty="0"/>
              <a:t>Job training</a:t>
            </a:r>
          </a:p>
          <a:p>
            <a:pPr lvl="1"/>
            <a:r>
              <a:rPr lang="en-US" dirty="0"/>
              <a:t>Environmental justice</a:t>
            </a:r>
          </a:p>
          <a:p>
            <a:pPr lvl="1"/>
            <a:r>
              <a:rPr lang="en-US" dirty="0"/>
              <a:t>Community engagement</a:t>
            </a:r>
          </a:p>
          <a:p>
            <a:pPr lvl="1"/>
            <a:r>
              <a:rPr lang="en-US" dirty="0"/>
              <a:t>Hard-to-reach communities</a:t>
            </a:r>
          </a:p>
          <a:p>
            <a:pPr lvl="1"/>
            <a:r>
              <a:rPr lang="en-US" dirty="0"/>
              <a:t>Geographically diverse communities</a:t>
            </a:r>
          </a:p>
          <a:p>
            <a:pPr lvl="1"/>
            <a:r>
              <a:rPr lang="en-US" dirty="0"/>
              <a:t>Effective engagement strategies and tactics</a:t>
            </a:r>
          </a:p>
          <a:p>
            <a:pPr lvl="1"/>
            <a:r>
              <a:rPr lang="en-US" dirty="0"/>
              <a:t>General energy and solar education (in some contexts)</a:t>
            </a:r>
          </a:p>
          <a:p>
            <a:pPr lvl="1"/>
            <a:r>
              <a:rPr lang="en-US" dirty="0"/>
              <a:t>Deferred maintenance and lack of solar readiness (incorporated into campaigns as appropriate)</a:t>
            </a:r>
          </a:p>
        </p:txBody>
      </p:sp>
      <p:sp>
        <p:nvSpPr>
          <p:cNvPr id="3" name="Title 2">
            <a:extLst>
              <a:ext uri="{FF2B5EF4-FFF2-40B4-BE49-F238E27FC236}">
                <a16:creationId xmlns:a16="http://schemas.microsoft.com/office/drawing/2014/main" id="{94A5D69A-3972-4CC5-A050-2E473C1DA26A}"/>
              </a:ext>
            </a:extLst>
          </p:cNvPr>
          <p:cNvSpPr>
            <a:spLocks noGrp="1"/>
          </p:cNvSpPr>
          <p:nvPr>
            <p:ph type="title"/>
          </p:nvPr>
        </p:nvSpPr>
        <p:spPr/>
        <p:txBody>
          <a:bodyPr/>
          <a:lstStyle/>
          <a:p>
            <a:r>
              <a:rPr lang="en-US" dirty="0"/>
              <a:t>Areas of Interest</a:t>
            </a:r>
          </a:p>
        </p:txBody>
      </p:sp>
    </p:spTree>
    <p:extLst>
      <p:ext uri="{BB962C8B-B14F-4D97-AF65-F5344CB8AC3E}">
        <p14:creationId xmlns:p14="http://schemas.microsoft.com/office/powerpoint/2010/main" val="295582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A8B40-22F0-4BAB-8332-325B518D8993}"/>
              </a:ext>
            </a:extLst>
          </p:cNvPr>
          <p:cNvSpPr>
            <a:spLocks noGrp="1"/>
          </p:cNvSpPr>
          <p:nvPr>
            <p:ph idx="1"/>
          </p:nvPr>
        </p:nvSpPr>
        <p:spPr>
          <a:xfrm>
            <a:off x="0" y="1338828"/>
            <a:ext cx="9144000" cy="7347971"/>
          </a:xfrm>
        </p:spPr>
        <p:txBody>
          <a:bodyPr/>
          <a:lstStyle/>
          <a:p>
            <a:r>
              <a:rPr lang="en-US" dirty="0"/>
              <a:t>Cover letter</a:t>
            </a:r>
          </a:p>
          <a:p>
            <a:r>
              <a:rPr lang="en-US" dirty="0"/>
              <a:t>Campaign description</a:t>
            </a:r>
          </a:p>
          <a:p>
            <a:r>
              <a:rPr lang="en-US" dirty="0"/>
              <a:t>Description of need</a:t>
            </a:r>
          </a:p>
          <a:p>
            <a:r>
              <a:rPr lang="en-US" dirty="0"/>
              <a:t>Organizational expertise</a:t>
            </a:r>
          </a:p>
          <a:p>
            <a:r>
              <a:rPr lang="en-US" dirty="0"/>
              <a:t>Measurement</a:t>
            </a:r>
          </a:p>
          <a:p>
            <a:r>
              <a:rPr lang="en-US" dirty="0"/>
              <a:t>Timeline</a:t>
            </a:r>
          </a:p>
          <a:p>
            <a:r>
              <a:rPr lang="en-US" dirty="0"/>
              <a:t>Budget</a:t>
            </a:r>
          </a:p>
          <a:p>
            <a:r>
              <a:rPr lang="en-US" dirty="0"/>
              <a:t>Contract</a:t>
            </a:r>
          </a:p>
          <a:p>
            <a:r>
              <a:rPr lang="en-US" dirty="0"/>
              <a:t>Attachments</a:t>
            </a:r>
          </a:p>
          <a:p>
            <a:pPr marL="0" indent="0">
              <a:buNone/>
            </a:pPr>
            <a:endParaRPr lang="en-US" dirty="0"/>
          </a:p>
          <a:p>
            <a:endParaRPr lang="en-US" dirty="0"/>
          </a:p>
        </p:txBody>
      </p:sp>
      <p:sp>
        <p:nvSpPr>
          <p:cNvPr id="3" name="Title 2">
            <a:extLst>
              <a:ext uri="{FF2B5EF4-FFF2-40B4-BE49-F238E27FC236}">
                <a16:creationId xmlns:a16="http://schemas.microsoft.com/office/drawing/2014/main" id="{FA85EB98-11A2-4674-B86F-A83FD08F6FF9}"/>
              </a:ext>
            </a:extLst>
          </p:cNvPr>
          <p:cNvSpPr>
            <a:spLocks noGrp="1"/>
          </p:cNvSpPr>
          <p:nvPr>
            <p:ph type="title"/>
          </p:nvPr>
        </p:nvSpPr>
        <p:spPr/>
        <p:txBody>
          <a:bodyPr/>
          <a:lstStyle/>
          <a:p>
            <a:r>
              <a:rPr lang="en-US" dirty="0"/>
              <a:t>Format and Required Information for RFP Submission</a:t>
            </a:r>
          </a:p>
        </p:txBody>
      </p:sp>
      <p:sp>
        <p:nvSpPr>
          <p:cNvPr id="4" name="Rectangle: Rounded Corners 3">
            <a:extLst>
              <a:ext uri="{FF2B5EF4-FFF2-40B4-BE49-F238E27FC236}">
                <a16:creationId xmlns:a16="http://schemas.microsoft.com/office/drawing/2014/main" id="{A5ADF9AF-2EE0-4862-A0E1-212419053047}"/>
              </a:ext>
            </a:extLst>
          </p:cNvPr>
          <p:cNvSpPr/>
          <p:nvPr/>
        </p:nvSpPr>
        <p:spPr>
          <a:xfrm>
            <a:off x="4343400" y="1812560"/>
            <a:ext cx="4114800" cy="2530840"/>
          </a:xfrm>
          <a:prstGeom prst="roundRect">
            <a:avLst>
              <a:gd name="adj" fmla="val 6175"/>
            </a:avLst>
          </a:prstGeom>
          <a:solidFill>
            <a:srgbClr val="FACE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3877000-F9B3-454C-ADB0-4C63D0095E72}"/>
              </a:ext>
            </a:extLst>
          </p:cNvPr>
          <p:cNvSpPr txBox="1"/>
          <p:nvPr/>
        </p:nvSpPr>
        <p:spPr>
          <a:xfrm>
            <a:off x="4572000" y="2339316"/>
            <a:ext cx="3581400" cy="1323439"/>
          </a:xfrm>
          <a:prstGeom prst="rect">
            <a:avLst/>
          </a:prstGeom>
          <a:noFill/>
        </p:spPr>
        <p:txBody>
          <a:bodyPr wrap="square" rtlCol="0">
            <a:spAutoFit/>
          </a:bodyPr>
          <a:lstStyle/>
          <a:p>
            <a:pPr algn="ctr"/>
            <a:r>
              <a:rPr lang="en-US" sz="2000" dirty="0">
                <a:solidFill>
                  <a:srgbClr val="1C2460"/>
                </a:solidFill>
                <a:latin typeface="Calibri" panose="020F0502020204030204" pitchFamily="34" charset="0"/>
                <a:cs typeface="Calibri" panose="020F0502020204030204" pitchFamily="34" charset="0"/>
              </a:rPr>
              <a:t>Submit all information electronically no later than </a:t>
            </a:r>
            <a:r>
              <a:rPr lang="en-US" sz="2000" b="1" dirty="0">
                <a:solidFill>
                  <a:srgbClr val="1C2460"/>
                </a:solidFill>
                <a:latin typeface="Calibri" panose="020F0502020204030204" pitchFamily="34" charset="0"/>
                <a:cs typeface="Calibri" panose="020F0502020204030204" pitchFamily="34" charset="0"/>
              </a:rPr>
              <a:t>11:59 p.m. </a:t>
            </a:r>
            <a:r>
              <a:rPr lang="en-US" sz="2000" dirty="0">
                <a:solidFill>
                  <a:srgbClr val="1C2460"/>
                </a:solidFill>
                <a:latin typeface="Calibri" panose="020F0502020204030204" pitchFamily="34" charset="0"/>
                <a:cs typeface="Calibri" panose="020F0502020204030204" pitchFamily="34" charset="0"/>
              </a:rPr>
              <a:t>on</a:t>
            </a:r>
            <a:r>
              <a:rPr lang="en-US" sz="2000" b="1" dirty="0">
                <a:solidFill>
                  <a:srgbClr val="1C2460"/>
                </a:solidFill>
                <a:latin typeface="Calibri" panose="020F0502020204030204" pitchFamily="34" charset="0"/>
                <a:cs typeface="Calibri" panose="020F0502020204030204" pitchFamily="34" charset="0"/>
              </a:rPr>
              <a:t> March 26, 2019 </a:t>
            </a:r>
            <a:r>
              <a:rPr lang="en-US" sz="2000" dirty="0">
                <a:solidFill>
                  <a:srgbClr val="1C2460"/>
                </a:solidFill>
                <a:latin typeface="Calibri" panose="020F0502020204030204" pitchFamily="34" charset="0"/>
                <a:cs typeface="Calibri" panose="020F0502020204030204" pitchFamily="34" charset="0"/>
              </a:rPr>
              <a:t>to</a:t>
            </a:r>
            <a:r>
              <a:rPr lang="en-US" sz="2000" b="1" dirty="0">
                <a:solidFill>
                  <a:srgbClr val="1C2460"/>
                </a:solidFill>
                <a:latin typeface="Calibri" panose="020F0502020204030204" pitchFamily="34" charset="0"/>
                <a:cs typeface="Calibri" panose="020F0502020204030204" pitchFamily="34" charset="0"/>
              </a:rPr>
              <a:t> </a:t>
            </a:r>
            <a:r>
              <a:rPr lang="en-US" sz="2000" b="1" dirty="0">
                <a:solidFill>
                  <a:srgbClr val="1C24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grassroots@illinoissfa.com</a:t>
            </a:r>
            <a:endParaRPr lang="en-US" sz="2000" b="1" dirty="0">
              <a:solidFill>
                <a:srgbClr val="1C24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6346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8243E-E2A4-46CD-995C-3B61415A0817}"/>
              </a:ext>
            </a:extLst>
          </p:cNvPr>
          <p:cNvSpPr>
            <a:spLocks noGrp="1"/>
          </p:cNvSpPr>
          <p:nvPr>
            <p:ph idx="1"/>
          </p:nvPr>
        </p:nvSpPr>
        <p:spPr>
          <a:xfrm>
            <a:off x="0" y="1338829"/>
            <a:ext cx="4876800" cy="3766571"/>
          </a:xfrm>
        </p:spPr>
        <p:txBody>
          <a:bodyPr/>
          <a:lstStyle/>
          <a:p>
            <a:r>
              <a:rPr lang="en-US" b="1" dirty="0"/>
              <a:t>Wednesday, March 13</a:t>
            </a:r>
            <a:r>
              <a:rPr lang="en-US" dirty="0"/>
              <a:t>: Questions due</a:t>
            </a:r>
            <a:br>
              <a:rPr lang="en-US" dirty="0"/>
            </a:br>
            <a:r>
              <a:rPr lang="en-US" dirty="0"/>
              <a:t>(submit questions to </a:t>
            </a:r>
            <a:r>
              <a:rPr lang="en-US" dirty="0">
                <a:solidFill>
                  <a:srgbClr val="E04E22"/>
                </a:solidFill>
                <a:hlinkClick r:id="rId2">
                  <a:extLst>
                    <a:ext uri="{A12FA001-AC4F-418D-AE19-62706E023703}">
                      <ahyp:hlinkClr xmlns:ahyp="http://schemas.microsoft.com/office/drawing/2018/hyperlinkcolor" val="tx"/>
                    </a:ext>
                  </a:extLst>
                </a:hlinkClick>
              </a:rPr>
              <a:t>grassroots@illinoissfa.com</a:t>
            </a:r>
            <a:r>
              <a:rPr lang="en-US" dirty="0"/>
              <a:t>) </a:t>
            </a:r>
          </a:p>
          <a:p>
            <a:r>
              <a:rPr lang="en-US" b="1" dirty="0"/>
              <a:t>Monday, March 18</a:t>
            </a:r>
            <a:r>
              <a:rPr lang="en-US" dirty="0"/>
              <a:t>:</a:t>
            </a:r>
            <a:br>
              <a:rPr lang="en-US" dirty="0"/>
            </a:br>
            <a:r>
              <a:rPr lang="en-US" dirty="0"/>
              <a:t>Answers to questions published</a:t>
            </a:r>
          </a:p>
          <a:p>
            <a:r>
              <a:rPr lang="en-US" b="1" dirty="0"/>
              <a:t>Tuesday, March 26</a:t>
            </a:r>
            <a:r>
              <a:rPr lang="en-US" dirty="0"/>
              <a:t>: Proposals due</a:t>
            </a:r>
          </a:p>
          <a:p>
            <a:pPr marL="0" indent="0">
              <a:buNone/>
            </a:pPr>
            <a:endParaRPr lang="en-US" dirty="0"/>
          </a:p>
        </p:txBody>
      </p:sp>
      <p:sp>
        <p:nvSpPr>
          <p:cNvPr id="3" name="Title 2">
            <a:extLst>
              <a:ext uri="{FF2B5EF4-FFF2-40B4-BE49-F238E27FC236}">
                <a16:creationId xmlns:a16="http://schemas.microsoft.com/office/drawing/2014/main" id="{900D9A78-23F8-43FA-90A9-6897E428974F}"/>
              </a:ext>
            </a:extLst>
          </p:cNvPr>
          <p:cNvSpPr>
            <a:spLocks noGrp="1"/>
          </p:cNvSpPr>
          <p:nvPr>
            <p:ph type="title"/>
          </p:nvPr>
        </p:nvSpPr>
        <p:spPr/>
        <p:txBody>
          <a:bodyPr/>
          <a:lstStyle/>
          <a:p>
            <a:r>
              <a:rPr lang="en-US" dirty="0"/>
              <a:t>Key Dates</a:t>
            </a:r>
          </a:p>
        </p:txBody>
      </p:sp>
      <p:pic>
        <p:nvPicPr>
          <p:cNvPr id="5" name="Graphic 4">
            <a:extLst>
              <a:ext uri="{FF2B5EF4-FFF2-40B4-BE49-F238E27FC236}">
                <a16:creationId xmlns:a16="http://schemas.microsoft.com/office/drawing/2014/main" id="{C4B2E31E-7D33-4EF6-B2AA-7EC7BD0008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0" y="1947862"/>
            <a:ext cx="3057832" cy="2962275"/>
          </a:xfrm>
          <a:prstGeom prst="rect">
            <a:avLst/>
          </a:prstGeom>
        </p:spPr>
      </p:pic>
    </p:spTree>
    <p:extLst>
      <p:ext uri="{BB962C8B-B14F-4D97-AF65-F5344CB8AC3E}">
        <p14:creationId xmlns:p14="http://schemas.microsoft.com/office/powerpoint/2010/main" val="2793739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1B428-FA62-4132-B55A-E48388C11541}"/>
              </a:ext>
            </a:extLst>
          </p:cNvPr>
          <p:cNvSpPr>
            <a:spLocks noGrp="1"/>
          </p:cNvSpPr>
          <p:nvPr>
            <p:ph type="title"/>
          </p:nvPr>
        </p:nvSpPr>
        <p:spPr/>
        <p:txBody>
          <a:bodyPr/>
          <a:lstStyle/>
          <a:p>
            <a:r>
              <a:rPr lang="en-US" dirty="0"/>
              <a:t>Questions?</a:t>
            </a:r>
          </a:p>
        </p:txBody>
      </p:sp>
      <p:pic>
        <p:nvPicPr>
          <p:cNvPr id="5" name="Graphic 4">
            <a:extLst>
              <a:ext uri="{FF2B5EF4-FFF2-40B4-BE49-F238E27FC236}">
                <a16:creationId xmlns:a16="http://schemas.microsoft.com/office/drawing/2014/main" id="{C68286A3-E810-4E9B-9A88-4E4CC445F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4334" y="2209800"/>
            <a:ext cx="4335331" cy="2971800"/>
          </a:xfrm>
          <a:prstGeom prst="rect">
            <a:avLst/>
          </a:prstGeom>
        </p:spPr>
      </p:pic>
    </p:spTree>
    <p:extLst>
      <p:ext uri="{BB962C8B-B14F-4D97-AF65-F5344CB8AC3E}">
        <p14:creationId xmlns:p14="http://schemas.microsoft.com/office/powerpoint/2010/main" val="1033210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7B7EA7-F4AF-426D-B24D-DC55FDFC5A27}"/>
              </a:ext>
            </a:extLst>
          </p:cNvPr>
          <p:cNvSpPr>
            <a:spLocks noGrp="1"/>
          </p:cNvSpPr>
          <p:nvPr>
            <p:ph idx="1"/>
          </p:nvPr>
        </p:nvSpPr>
        <p:spPr/>
        <p:txBody>
          <a:bodyPr/>
          <a:lstStyle/>
          <a:p>
            <a:pPr marL="0" indent="0">
              <a:lnSpc>
                <a:spcPct val="100000"/>
              </a:lnSpc>
              <a:buNone/>
            </a:pPr>
            <a:r>
              <a:rPr lang="en-US" sz="1800" b="1" dirty="0"/>
              <a:t>Laura Oakleaf,</a:t>
            </a:r>
          </a:p>
          <a:p>
            <a:pPr marL="0" indent="0">
              <a:lnSpc>
                <a:spcPct val="100000"/>
              </a:lnSpc>
              <a:buNone/>
            </a:pPr>
            <a:r>
              <a:rPr lang="en-US" sz="1800" b="1" dirty="0"/>
              <a:t>Program Manager</a:t>
            </a:r>
          </a:p>
          <a:p>
            <a:pPr marL="0" indent="0">
              <a:lnSpc>
                <a:spcPct val="100000"/>
              </a:lnSpc>
              <a:buNone/>
            </a:pPr>
            <a:r>
              <a:rPr lang="en-US" sz="1600" dirty="0"/>
              <a:t>Laura.Oakleaf@elevateenergy.org</a:t>
            </a:r>
          </a:p>
          <a:p>
            <a:pPr marL="0" indent="0">
              <a:lnSpc>
                <a:spcPct val="100000"/>
              </a:lnSpc>
              <a:buNone/>
            </a:pPr>
            <a:r>
              <a:rPr lang="en-US" sz="1800" dirty="0"/>
              <a:t>(773) 906-5134</a:t>
            </a:r>
          </a:p>
          <a:p>
            <a:pPr marL="0" indent="0">
              <a:lnSpc>
                <a:spcPct val="100000"/>
              </a:lnSpc>
              <a:buNone/>
            </a:pPr>
            <a:endParaRPr lang="en-US" sz="1800" dirty="0"/>
          </a:p>
          <a:p>
            <a:pPr marL="0" indent="0">
              <a:lnSpc>
                <a:spcPct val="100000"/>
              </a:lnSpc>
              <a:buNone/>
            </a:pPr>
            <a:r>
              <a:rPr lang="en-US" sz="1800" b="1" dirty="0"/>
              <a:t>Elizabeth Corrado,</a:t>
            </a:r>
            <a:br>
              <a:rPr lang="en-US" sz="1800" b="1" dirty="0"/>
            </a:br>
            <a:r>
              <a:rPr lang="en-US" sz="1800" b="1" dirty="0"/>
              <a:t>Grassroots Education</a:t>
            </a:r>
          </a:p>
          <a:p>
            <a:pPr marL="0" indent="0">
              <a:lnSpc>
                <a:spcPct val="100000"/>
              </a:lnSpc>
              <a:buNone/>
            </a:pPr>
            <a:r>
              <a:rPr lang="en-US" sz="1400" dirty="0"/>
              <a:t>Elizabeth.Corrado@elevateenergy.org</a:t>
            </a:r>
          </a:p>
          <a:p>
            <a:pPr marL="0" indent="0">
              <a:lnSpc>
                <a:spcPct val="100000"/>
              </a:lnSpc>
              <a:buNone/>
            </a:pPr>
            <a:r>
              <a:rPr lang="en-US" sz="1800" dirty="0"/>
              <a:t>(773) 321-2684</a:t>
            </a:r>
          </a:p>
          <a:p>
            <a:pPr marL="0" indent="0">
              <a:lnSpc>
                <a:spcPct val="100000"/>
              </a:lnSpc>
              <a:buNone/>
            </a:pPr>
            <a:endParaRPr lang="en-US" sz="1800" dirty="0"/>
          </a:p>
          <a:p>
            <a:pPr marL="0" indent="0">
              <a:lnSpc>
                <a:spcPct val="100000"/>
              </a:lnSpc>
              <a:buNone/>
            </a:pPr>
            <a:endParaRPr lang="en-US" sz="1800" dirty="0"/>
          </a:p>
          <a:p>
            <a:pPr marL="0" indent="0">
              <a:lnSpc>
                <a:spcPct val="100000"/>
              </a:lnSpc>
              <a:buNone/>
            </a:pPr>
            <a:r>
              <a:rPr lang="en-US" sz="1800" b="1" dirty="0"/>
              <a:t>www.IllinoisSFA.com</a:t>
            </a:r>
          </a:p>
          <a:p>
            <a:pPr marL="0" indent="0">
              <a:lnSpc>
                <a:spcPct val="100000"/>
              </a:lnSpc>
              <a:buNone/>
            </a:pPr>
            <a:endParaRPr lang="en-US" sz="1400" dirty="0"/>
          </a:p>
          <a:p>
            <a:pPr marL="0" indent="0">
              <a:lnSpc>
                <a:spcPct val="100000"/>
              </a:lnSpc>
              <a:buNone/>
            </a:pPr>
            <a:endParaRPr lang="en-US" sz="1400" dirty="0"/>
          </a:p>
        </p:txBody>
      </p:sp>
      <p:sp>
        <p:nvSpPr>
          <p:cNvPr id="4" name="Title 3">
            <a:extLst>
              <a:ext uri="{FF2B5EF4-FFF2-40B4-BE49-F238E27FC236}">
                <a16:creationId xmlns:a16="http://schemas.microsoft.com/office/drawing/2014/main" id="{D9EC95BA-D538-4A49-83ED-6B1131F12471}"/>
              </a:ext>
            </a:extLst>
          </p:cNvPr>
          <p:cNvSpPr>
            <a:spLocks noGrp="1"/>
          </p:cNvSpPr>
          <p:nvPr>
            <p:ph type="ctrTitle"/>
          </p:nvPr>
        </p:nvSpPr>
        <p:spPr/>
        <p:txBody>
          <a:bodyPr/>
          <a:lstStyle/>
          <a:p>
            <a:r>
              <a:rPr lang="en-US" dirty="0"/>
              <a:t>Important Contacts</a:t>
            </a:r>
          </a:p>
        </p:txBody>
      </p:sp>
    </p:spTree>
    <p:extLst>
      <p:ext uri="{BB962C8B-B14F-4D97-AF65-F5344CB8AC3E}">
        <p14:creationId xmlns:p14="http://schemas.microsoft.com/office/powerpoint/2010/main" val="90151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810B5-301F-D342-BFF6-EDB9FF36E352}"/>
              </a:ext>
            </a:extLst>
          </p:cNvPr>
          <p:cNvSpPr>
            <a:spLocks noGrp="1"/>
          </p:cNvSpPr>
          <p:nvPr>
            <p:ph idx="1"/>
          </p:nvPr>
        </p:nvSpPr>
        <p:spPr>
          <a:xfrm>
            <a:off x="0" y="1338829"/>
            <a:ext cx="5334000" cy="5519172"/>
          </a:xfrm>
        </p:spPr>
        <p:txBody>
          <a:bodyPr/>
          <a:lstStyle/>
          <a:p>
            <a:r>
              <a:rPr lang="en-US" dirty="0"/>
              <a:t>Low-income solar incentive program</a:t>
            </a:r>
          </a:p>
          <a:p>
            <a:r>
              <a:rPr lang="en-US" dirty="0"/>
              <a:t>Made possible by the Future Energy Jobs Act (FEJA)</a:t>
            </a:r>
          </a:p>
          <a:p>
            <a:r>
              <a:rPr lang="en-US" dirty="0"/>
              <a:t>ILSFA program goal: strengthen the state’s economy and move Illinois towards a clean energy future</a:t>
            </a:r>
          </a:p>
          <a:p>
            <a:r>
              <a:rPr lang="en-US" dirty="0"/>
              <a:t>Administered by Elevate Energy on behalf of the Illinois Power Agency (IPA)</a:t>
            </a:r>
          </a:p>
          <a:p>
            <a:r>
              <a:rPr lang="en-US" dirty="0"/>
              <a:t>Launching in spring 2019</a:t>
            </a:r>
          </a:p>
        </p:txBody>
      </p:sp>
      <p:sp>
        <p:nvSpPr>
          <p:cNvPr id="4" name="Title 3">
            <a:extLst>
              <a:ext uri="{FF2B5EF4-FFF2-40B4-BE49-F238E27FC236}">
                <a16:creationId xmlns:a16="http://schemas.microsoft.com/office/drawing/2014/main" id="{CD8FA9F4-E281-44E5-8F91-21890730C7BE}"/>
              </a:ext>
            </a:extLst>
          </p:cNvPr>
          <p:cNvSpPr>
            <a:spLocks noGrp="1"/>
          </p:cNvSpPr>
          <p:nvPr>
            <p:ph type="title"/>
          </p:nvPr>
        </p:nvSpPr>
        <p:spPr/>
        <p:txBody>
          <a:bodyPr/>
          <a:lstStyle/>
          <a:p>
            <a:r>
              <a:rPr lang="en-US" dirty="0"/>
              <a:t>Illinois Solar for All (ILSFA) Overview</a:t>
            </a:r>
          </a:p>
        </p:txBody>
      </p:sp>
      <p:pic>
        <p:nvPicPr>
          <p:cNvPr id="3" name="Graphic 2">
            <a:extLst>
              <a:ext uri="{FF2B5EF4-FFF2-40B4-BE49-F238E27FC236}">
                <a16:creationId xmlns:a16="http://schemas.microsoft.com/office/drawing/2014/main" id="{D1B50EF0-607D-4D1B-8251-DCCBBF1E76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1600" y="1981200"/>
            <a:ext cx="3283260" cy="3255670"/>
          </a:xfrm>
          <a:prstGeom prst="rect">
            <a:avLst/>
          </a:prstGeom>
        </p:spPr>
      </p:pic>
    </p:spTree>
    <p:extLst>
      <p:ext uri="{BB962C8B-B14F-4D97-AF65-F5344CB8AC3E}">
        <p14:creationId xmlns:p14="http://schemas.microsoft.com/office/powerpoint/2010/main" val="367381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19A96-1382-40E7-AC38-4110264B8644}"/>
              </a:ext>
            </a:extLst>
          </p:cNvPr>
          <p:cNvSpPr>
            <a:spLocks noGrp="1"/>
          </p:cNvSpPr>
          <p:nvPr>
            <p:ph idx="1"/>
          </p:nvPr>
        </p:nvSpPr>
        <p:spPr/>
        <p:txBody>
          <a:bodyPr/>
          <a:lstStyle/>
          <a:p>
            <a:r>
              <a:rPr lang="en-US" dirty="0"/>
              <a:t>Solar incentives targeted to low-income and environmental justice communities</a:t>
            </a:r>
          </a:p>
          <a:p>
            <a:r>
              <a:rPr lang="en-US" dirty="0"/>
              <a:t>Higher value incentives than general market solar program to allow greater benefits to be passed on to qualified participants</a:t>
            </a:r>
          </a:p>
          <a:p>
            <a:r>
              <a:rPr lang="en-US" dirty="0"/>
              <a:t>Job training requirements accelerate workforce development</a:t>
            </a:r>
          </a:p>
          <a:p>
            <a:r>
              <a:rPr lang="en-US" dirty="0"/>
              <a:t>Grassroots Education funding to help build awareness in hard-to-reach communities</a:t>
            </a:r>
          </a:p>
        </p:txBody>
      </p:sp>
      <p:sp>
        <p:nvSpPr>
          <p:cNvPr id="3" name="Title 2">
            <a:extLst>
              <a:ext uri="{FF2B5EF4-FFF2-40B4-BE49-F238E27FC236}">
                <a16:creationId xmlns:a16="http://schemas.microsoft.com/office/drawing/2014/main" id="{A2CD72DE-360E-4CC0-B200-FB7BC597BAC1}"/>
              </a:ext>
            </a:extLst>
          </p:cNvPr>
          <p:cNvSpPr>
            <a:spLocks noGrp="1"/>
          </p:cNvSpPr>
          <p:nvPr>
            <p:ph type="title"/>
          </p:nvPr>
        </p:nvSpPr>
        <p:spPr/>
        <p:txBody>
          <a:bodyPr/>
          <a:lstStyle/>
          <a:p>
            <a:r>
              <a:rPr lang="en-US" dirty="0"/>
              <a:t>Illinois Solar for All Incentives and Benefits</a:t>
            </a:r>
          </a:p>
        </p:txBody>
      </p:sp>
    </p:spTree>
    <p:extLst>
      <p:ext uri="{BB962C8B-B14F-4D97-AF65-F5344CB8AC3E}">
        <p14:creationId xmlns:p14="http://schemas.microsoft.com/office/powerpoint/2010/main" val="8762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889590-DF40-4E40-AF9E-37106E9F713A}"/>
              </a:ext>
            </a:extLst>
          </p:cNvPr>
          <p:cNvSpPr>
            <a:spLocks noGrp="1"/>
          </p:cNvSpPr>
          <p:nvPr>
            <p:ph idx="1"/>
          </p:nvPr>
        </p:nvSpPr>
        <p:spPr>
          <a:xfrm>
            <a:off x="0" y="1338829"/>
            <a:ext cx="4724400" cy="5519172"/>
          </a:xfrm>
        </p:spPr>
        <p:txBody>
          <a:bodyPr/>
          <a:lstStyle/>
          <a:p>
            <a:r>
              <a:rPr lang="en-US" dirty="0"/>
              <a:t>Residential property owners and renters, with an income of 80% or less Area Median Income (AMI)</a:t>
            </a:r>
          </a:p>
          <a:p>
            <a:r>
              <a:rPr lang="en-US" dirty="0"/>
              <a:t>Non-profit and public facilities serving low-income and environmental justice communities</a:t>
            </a:r>
          </a:p>
          <a:p>
            <a:r>
              <a:rPr lang="en-US" dirty="0"/>
              <a:t>Targeting 25% of incentives to serve Environmental Justice Communities</a:t>
            </a:r>
          </a:p>
          <a:p>
            <a:pPr marL="0" indent="0">
              <a:buNone/>
            </a:pPr>
            <a:endParaRPr lang="en-US" dirty="0"/>
          </a:p>
        </p:txBody>
      </p:sp>
      <p:sp>
        <p:nvSpPr>
          <p:cNvPr id="3" name="Title 2">
            <a:extLst>
              <a:ext uri="{FF2B5EF4-FFF2-40B4-BE49-F238E27FC236}">
                <a16:creationId xmlns:a16="http://schemas.microsoft.com/office/drawing/2014/main" id="{FC503482-96EA-4688-A37F-E9E66EE4F914}"/>
              </a:ext>
            </a:extLst>
          </p:cNvPr>
          <p:cNvSpPr>
            <a:spLocks noGrp="1"/>
          </p:cNvSpPr>
          <p:nvPr>
            <p:ph type="title"/>
          </p:nvPr>
        </p:nvSpPr>
        <p:spPr/>
        <p:txBody>
          <a:bodyPr/>
          <a:lstStyle/>
          <a:p>
            <a:r>
              <a:rPr lang="en-US" dirty="0">
                <a:cs typeface="Calibri" panose="020F0502020204030204" pitchFamily="34" charset="0"/>
              </a:rPr>
              <a:t>Who Is Eligible to Participate in ILSFA?</a:t>
            </a:r>
          </a:p>
        </p:txBody>
      </p:sp>
      <p:pic>
        <p:nvPicPr>
          <p:cNvPr id="6" name="Graphic 5">
            <a:extLst>
              <a:ext uri="{FF2B5EF4-FFF2-40B4-BE49-F238E27FC236}">
                <a16:creationId xmlns:a16="http://schemas.microsoft.com/office/drawing/2014/main" id="{6D7A52A4-01A4-4CB9-BAEB-01B1931A8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2131" y="2420024"/>
            <a:ext cx="4198495" cy="3175785"/>
          </a:xfrm>
          <a:prstGeom prst="rect">
            <a:avLst/>
          </a:prstGeom>
        </p:spPr>
      </p:pic>
    </p:spTree>
    <p:extLst>
      <p:ext uri="{BB962C8B-B14F-4D97-AF65-F5344CB8AC3E}">
        <p14:creationId xmlns:p14="http://schemas.microsoft.com/office/powerpoint/2010/main" val="317196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2B56B-C1D6-4753-BD0E-8652DB9F30CF}"/>
              </a:ext>
            </a:extLst>
          </p:cNvPr>
          <p:cNvSpPr>
            <a:spLocks noGrp="1"/>
          </p:cNvSpPr>
          <p:nvPr>
            <p:ph idx="1"/>
          </p:nvPr>
        </p:nvSpPr>
        <p:spPr>
          <a:xfrm>
            <a:off x="0" y="1338829"/>
            <a:ext cx="5029200" cy="5519172"/>
          </a:xfrm>
        </p:spPr>
        <p:txBody>
          <a:bodyPr/>
          <a:lstStyle/>
          <a:p>
            <a:r>
              <a:rPr lang="en-US" dirty="0"/>
              <a:t>No upfront costs</a:t>
            </a:r>
          </a:p>
          <a:p>
            <a:r>
              <a:rPr lang="en-US" dirty="0"/>
              <a:t>Required savings for all participants</a:t>
            </a:r>
          </a:p>
          <a:p>
            <a:r>
              <a:rPr lang="en-US" dirty="0"/>
              <a:t>Comprehensive consumer protections</a:t>
            </a:r>
          </a:p>
          <a:p>
            <a:r>
              <a:rPr lang="en-US" dirty="0"/>
              <a:t>Comprehensive vendor requirements</a:t>
            </a:r>
          </a:p>
          <a:p>
            <a:r>
              <a:rPr lang="en-US" dirty="0"/>
              <a:t>Vendor management and installation inspections requirements</a:t>
            </a:r>
          </a:p>
          <a:p>
            <a:pPr marL="0" indent="0">
              <a:buNone/>
            </a:pPr>
            <a:endParaRPr lang="en-US" dirty="0"/>
          </a:p>
        </p:txBody>
      </p:sp>
      <p:sp>
        <p:nvSpPr>
          <p:cNvPr id="3" name="Title 2">
            <a:extLst>
              <a:ext uri="{FF2B5EF4-FFF2-40B4-BE49-F238E27FC236}">
                <a16:creationId xmlns:a16="http://schemas.microsoft.com/office/drawing/2014/main" id="{E9BE3471-C9A9-4632-8BAA-8B1BED124B2F}"/>
              </a:ext>
            </a:extLst>
          </p:cNvPr>
          <p:cNvSpPr>
            <a:spLocks noGrp="1"/>
          </p:cNvSpPr>
          <p:nvPr>
            <p:ph type="title"/>
          </p:nvPr>
        </p:nvSpPr>
        <p:spPr/>
        <p:txBody>
          <a:bodyPr/>
          <a:lstStyle/>
          <a:p>
            <a:r>
              <a:rPr lang="en-US" dirty="0"/>
              <a:t>Participant Benefits</a:t>
            </a:r>
          </a:p>
        </p:txBody>
      </p:sp>
      <p:pic>
        <p:nvPicPr>
          <p:cNvPr id="4" name="Graphic 3">
            <a:extLst>
              <a:ext uri="{FF2B5EF4-FFF2-40B4-BE49-F238E27FC236}">
                <a16:creationId xmlns:a16="http://schemas.microsoft.com/office/drawing/2014/main" id="{D5C18D42-8418-4BA4-A603-ED2C81E322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76800" y="2209800"/>
            <a:ext cx="3400474" cy="2750383"/>
          </a:xfrm>
          <a:prstGeom prst="rect">
            <a:avLst/>
          </a:prstGeom>
        </p:spPr>
      </p:pic>
    </p:spTree>
    <p:extLst>
      <p:ext uri="{BB962C8B-B14F-4D97-AF65-F5344CB8AC3E}">
        <p14:creationId xmlns:p14="http://schemas.microsoft.com/office/powerpoint/2010/main" val="168861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2201C-A3C4-4CDB-BAA0-84EC94A3AB33}"/>
              </a:ext>
            </a:extLst>
          </p:cNvPr>
          <p:cNvSpPr>
            <a:spLocks noGrp="1"/>
          </p:cNvSpPr>
          <p:nvPr>
            <p:ph idx="1"/>
          </p:nvPr>
        </p:nvSpPr>
        <p:spPr>
          <a:xfrm>
            <a:off x="0" y="1338829"/>
            <a:ext cx="9144000" cy="5519172"/>
          </a:xfrm>
        </p:spPr>
        <p:txBody>
          <a:bodyPr/>
          <a:lstStyle/>
          <a:p>
            <a:r>
              <a:rPr lang="en-US" dirty="0"/>
              <a:t>Responsible for all aspects of solar installation for Illinois Solar for All projects </a:t>
            </a:r>
          </a:p>
          <a:p>
            <a:r>
              <a:rPr lang="en-US" dirty="0"/>
              <a:t>Ensure all program requirements are met, including:</a:t>
            </a:r>
          </a:p>
          <a:p>
            <a:pPr lvl="1"/>
            <a:r>
              <a:rPr lang="en-US" dirty="0"/>
              <a:t>Community engagement in the development of ILSFA projects</a:t>
            </a:r>
          </a:p>
          <a:p>
            <a:pPr lvl="1"/>
            <a:r>
              <a:rPr lang="en-US" dirty="0"/>
              <a:t>Minimum number of ILSFA project hours are performed by qualified job trainees</a:t>
            </a:r>
          </a:p>
          <a:p>
            <a:pPr lvl="1"/>
            <a:r>
              <a:rPr lang="en-US" dirty="0"/>
              <a:t>Comprehensive consumer protections</a:t>
            </a:r>
          </a:p>
          <a:p>
            <a:pPr lvl="1"/>
            <a:r>
              <a:rPr lang="en-US" dirty="0"/>
              <a:t>Project sites meet minimum siting requirements</a:t>
            </a:r>
          </a:p>
          <a:p>
            <a:pPr lvl="1"/>
            <a:r>
              <a:rPr lang="en-US" dirty="0"/>
              <a:t>System design and performance standards</a:t>
            </a:r>
          </a:p>
          <a:p>
            <a:pPr lvl="1"/>
            <a:r>
              <a:rPr lang="en-US" dirty="0"/>
              <a:t>Quality assurance standards, including assessments via onsite and photo inspections</a:t>
            </a:r>
          </a:p>
        </p:txBody>
      </p:sp>
      <p:sp>
        <p:nvSpPr>
          <p:cNvPr id="3" name="Title 2">
            <a:extLst>
              <a:ext uri="{FF2B5EF4-FFF2-40B4-BE49-F238E27FC236}">
                <a16:creationId xmlns:a16="http://schemas.microsoft.com/office/drawing/2014/main" id="{A949E235-8EB0-4516-B450-D11F6FF1CD17}"/>
              </a:ext>
            </a:extLst>
          </p:cNvPr>
          <p:cNvSpPr>
            <a:spLocks noGrp="1"/>
          </p:cNvSpPr>
          <p:nvPr>
            <p:ph type="title"/>
          </p:nvPr>
        </p:nvSpPr>
        <p:spPr/>
        <p:txBody>
          <a:bodyPr/>
          <a:lstStyle/>
          <a:p>
            <a:r>
              <a:rPr lang="en-US" dirty="0"/>
              <a:t>Approved Vendors	</a:t>
            </a:r>
          </a:p>
        </p:txBody>
      </p:sp>
    </p:spTree>
    <p:extLst>
      <p:ext uri="{BB962C8B-B14F-4D97-AF65-F5344CB8AC3E}">
        <p14:creationId xmlns:p14="http://schemas.microsoft.com/office/powerpoint/2010/main" val="30741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70C6B3-D989-4FEB-B92C-F12186A519BB}"/>
              </a:ext>
            </a:extLst>
          </p:cNvPr>
          <p:cNvSpPr>
            <a:spLocks noGrp="1"/>
          </p:cNvSpPr>
          <p:nvPr>
            <p:ph type="title"/>
          </p:nvPr>
        </p:nvSpPr>
        <p:spPr/>
        <p:txBody>
          <a:bodyPr/>
          <a:lstStyle/>
          <a:p>
            <a:r>
              <a:rPr lang="en-US" dirty="0"/>
              <a:t>ILSFA Sub-Programs</a:t>
            </a:r>
          </a:p>
        </p:txBody>
      </p:sp>
      <p:sp>
        <p:nvSpPr>
          <p:cNvPr id="4" name="Rectangle: Rounded Corners 3">
            <a:extLst>
              <a:ext uri="{FF2B5EF4-FFF2-40B4-BE49-F238E27FC236}">
                <a16:creationId xmlns:a16="http://schemas.microsoft.com/office/drawing/2014/main" id="{777BC40E-CEF5-49B0-8841-3C4E960BFCF5}"/>
              </a:ext>
            </a:extLst>
          </p:cNvPr>
          <p:cNvSpPr/>
          <p:nvPr/>
        </p:nvSpPr>
        <p:spPr>
          <a:xfrm>
            <a:off x="533400" y="5638800"/>
            <a:ext cx="8153400" cy="398904"/>
          </a:xfrm>
          <a:prstGeom prst="roundRect">
            <a:avLst/>
          </a:prstGeom>
          <a:solidFill>
            <a:srgbClr val="D4D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rgbClr val="292929"/>
                </a:solidFill>
                <a:latin typeface="Calibri" panose="020F0502020204030204" pitchFamily="34" charset="0"/>
                <a:cs typeface="Calibri" panose="020F0502020204030204" pitchFamily="34" charset="0"/>
              </a:rPr>
              <a:t>*Savings are calculated by dividing total customer expenses for PV system by total system value passed to customers (typically cost ÷ bill credits).</a:t>
            </a:r>
          </a:p>
        </p:txBody>
      </p:sp>
      <p:sp>
        <p:nvSpPr>
          <p:cNvPr id="5" name="Content Placeholder 4">
            <a:extLst>
              <a:ext uri="{FF2B5EF4-FFF2-40B4-BE49-F238E27FC236}">
                <a16:creationId xmlns:a16="http://schemas.microsoft.com/office/drawing/2014/main" id="{019C5FD1-F444-4C74-B695-0A2895BF9166}"/>
              </a:ext>
            </a:extLst>
          </p:cNvPr>
          <p:cNvSpPr txBox="1">
            <a:spLocks/>
          </p:cNvSpPr>
          <p:nvPr/>
        </p:nvSpPr>
        <p:spPr>
          <a:xfrm>
            <a:off x="651972" y="2951217"/>
            <a:ext cx="1405428" cy="2164065"/>
          </a:xfrm>
          <a:prstGeom prst="rect">
            <a:avLst/>
          </a:prstGeom>
        </p:spPr>
        <p:txBody>
          <a:bodyPr>
            <a:noAutofit/>
          </a:bodyPr>
          <a:lstStyle>
            <a:lvl1pPr marL="171450" indent="-171450" algn="l" defTabSz="685800" rtl="0" eaLnBrk="1" latinLnBrk="0" hangingPunct="1">
              <a:lnSpc>
                <a:spcPts val="2400"/>
              </a:lnSpc>
              <a:spcBef>
                <a:spcPts val="750"/>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1pPr>
            <a:lvl2pPr marL="5143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2pPr>
            <a:lvl3pPr marL="8572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3pPr>
            <a:lvl4pPr marL="12001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4pPr>
            <a:lvl5pPr marL="15430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$7.5 million</a:t>
            </a:r>
            <a:br>
              <a:rPr lang="en-US" sz="1400" spc="0" dirty="0">
                <a:solidFill>
                  <a:srgbClr val="323E48"/>
                </a:solidFill>
                <a:cs typeface="Calibri" panose="020F0502020204030204" pitchFamily="34" charset="0"/>
              </a:rPr>
            </a:br>
            <a:r>
              <a:rPr lang="en-US" sz="1400" spc="0" dirty="0">
                <a:solidFill>
                  <a:srgbClr val="323E48"/>
                </a:solidFill>
                <a:cs typeface="Calibri" panose="020F0502020204030204" pitchFamily="34" charset="0"/>
              </a:rPr>
              <a:t>per year</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50% savings</a:t>
            </a:r>
            <a:br>
              <a:rPr lang="en-US" sz="1400" spc="0" dirty="0">
                <a:solidFill>
                  <a:srgbClr val="323E48"/>
                </a:solidFill>
                <a:cs typeface="Calibri" panose="020F0502020204030204" pitchFamily="34" charset="0"/>
              </a:rPr>
            </a:br>
            <a:r>
              <a:rPr lang="en-US" sz="1400" spc="0" dirty="0">
                <a:solidFill>
                  <a:srgbClr val="323E48"/>
                </a:solidFill>
                <a:cs typeface="Calibri" panose="020F0502020204030204" pitchFamily="34" charset="0"/>
              </a:rPr>
              <a:t>on electricity*</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No upfront cost to participants</a:t>
            </a:r>
          </a:p>
        </p:txBody>
      </p:sp>
      <p:sp>
        <p:nvSpPr>
          <p:cNvPr id="9" name="Content Placeholder 4">
            <a:extLst>
              <a:ext uri="{FF2B5EF4-FFF2-40B4-BE49-F238E27FC236}">
                <a16:creationId xmlns:a16="http://schemas.microsoft.com/office/drawing/2014/main" id="{52738094-6138-4AC3-A8E3-677B1B89CBC0}"/>
              </a:ext>
            </a:extLst>
          </p:cNvPr>
          <p:cNvSpPr txBox="1">
            <a:spLocks/>
          </p:cNvSpPr>
          <p:nvPr/>
        </p:nvSpPr>
        <p:spPr>
          <a:xfrm>
            <a:off x="2410501" y="2951217"/>
            <a:ext cx="1932900" cy="2667000"/>
          </a:xfrm>
          <a:prstGeom prst="rect">
            <a:avLst/>
          </a:prstGeom>
        </p:spPr>
        <p:txBody>
          <a:bodyPr>
            <a:noAutofit/>
          </a:bodyPr>
          <a:lstStyle>
            <a:lvl1pPr marL="171450" indent="-171450" algn="l" defTabSz="685800" rtl="0" eaLnBrk="1" latinLnBrk="0" hangingPunct="1">
              <a:lnSpc>
                <a:spcPts val="2400"/>
              </a:lnSpc>
              <a:spcBef>
                <a:spcPts val="750"/>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1pPr>
            <a:lvl2pPr marL="5143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2pPr>
            <a:lvl3pPr marL="8572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3pPr>
            <a:lvl4pPr marL="12001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4pPr>
            <a:lvl5pPr marL="15430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$5 million per year</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Nonprofit or Public Sector facilities</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Connected to or within low-income/EJ communities</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50% savings on electricity*</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No upfront cost</a:t>
            </a:r>
            <a:br>
              <a:rPr lang="en-US" sz="1400" spc="0" dirty="0">
                <a:solidFill>
                  <a:srgbClr val="323E48"/>
                </a:solidFill>
                <a:cs typeface="Calibri" panose="020F0502020204030204" pitchFamily="34" charset="0"/>
              </a:rPr>
            </a:br>
            <a:r>
              <a:rPr lang="en-US" sz="1400" spc="0" dirty="0">
                <a:solidFill>
                  <a:srgbClr val="323E48"/>
                </a:solidFill>
                <a:cs typeface="Calibri" panose="020F0502020204030204" pitchFamily="34" charset="0"/>
              </a:rPr>
              <a:t>to participants</a:t>
            </a:r>
          </a:p>
          <a:p>
            <a:pPr>
              <a:lnSpc>
                <a:spcPct val="100000"/>
              </a:lnSpc>
              <a:spcBef>
                <a:spcPts val="0"/>
              </a:spcBef>
              <a:spcAft>
                <a:spcPts val="600"/>
              </a:spcAft>
              <a:buClr>
                <a:srgbClr val="E04E22"/>
              </a:buClr>
              <a:buFont typeface="Arial" panose="020B0604020202020204" pitchFamily="34" charset="0"/>
              <a:buChar char="•"/>
            </a:pPr>
            <a:endParaRPr lang="en-US" sz="1400" spc="0" dirty="0">
              <a:solidFill>
                <a:srgbClr val="323E48"/>
              </a:solidFill>
              <a:cs typeface="Calibri" panose="020F0502020204030204" pitchFamily="34" charset="0"/>
            </a:endParaRPr>
          </a:p>
        </p:txBody>
      </p:sp>
      <p:sp>
        <p:nvSpPr>
          <p:cNvPr id="10" name="Content Placeholder 4">
            <a:extLst>
              <a:ext uri="{FF2B5EF4-FFF2-40B4-BE49-F238E27FC236}">
                <a16:creationId xmlns:a16="http://schemas.microsoft.com/office/drawing/2014/main" id="{FB680EBA-619E-4CB2-900C-5AA9D66A9551}"/>
              </a:ext>
            </a:extLst>
          </p:cNvPr>
          <p:cNvSpPr txBox="1">
            <a:spLocks/>
          </p:cNvSpPr>
          <p:nvPr/>
        </p:nvSpPr>
        <p:spPr>
          <a:xfrm>
            <a:off x="4636661" y="2951217"/>
            <a:ext cx="2106156" cy="2164065"/>
          </a:xfrm>
          <a:prstGeom prst="rect">
            <a:avLst/>
          </a:prstGeom>
        </p:spPr>
        <p:txBody>
          <a:bodyPr>
            <a:noAutofit/>
          </a:bodyPr>
          <a:lstStyle>
            <a:lvl1pPr marL="171450" indent="-171450" algn="l" defTabSz="685800" rtl="0" eaLnBrk="1" latinLnBrk="0" hangingPunct="1">
              <a:lnSpc>
                <a:spcPts val="2400"/>
              </a:lnSpc>
              <a:spcBef>
                <a:spcPts val="750"/>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1pPr>
            <a:lvl2pPr marL="5143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2pPr>
            <a:lvl3pPr marL="8572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3pPr>
            <a:lvl4pPr marL="12001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4pPr>
            <a:lvl5pPr marL="15430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$12.5 million per year</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Installed in and/or subscribed to by</a:t>
            </a:r>
            <a:br>
              <a:rPr lang="en-US" sz="1400" spc="0" dirty="0">
                <a:solidFill>
                  <a:srgbClr val="323E48"/>
                </a:solidFill>
                <a:cs typeface="Calibri" panose="020F0502020204030204" pitchFamily="34" charset="0"/>
              </a:rPr>
            </a:br>
            <a:r>
              <a:rPr lang="en-US" sz="1400" spc="0" dirty="0">
                <a:solidFill>
                  <a:srgbClr val="323E48"/>
                </a:solidFill>
                <a:cs typeface="Calibri" panose="020F0502020204030204" pitchFamily="34" charset="0"/>
              </a:rPr>
              <a:t>low-income or EJ communities </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50% savings on electricity* </a:t>
            </a:r>
          </a:p>
          <a:p>
            <a:pPr>
              <a:lnSpc>
                <a:spcPct val="1000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No upfront cost</a:t>
            </a:r>
            <a:br>
              <a:rPr lang="en-US" sz="1400" spc="0" dirty="0">
                <a:solidFill>
                  <a:srgbClr val="323E48"/>
                </a:solidFill>
                <a:cs typeface="Calibri" panose="020F0502020204030204" pitchFamily="34" charset="0"/>
              </a:rPr>
            </a:br>
            <a:r>
              <a:rPr lang="en-US" sz="1400" spc="0" dirty="0">
                <a:solidFill>
                  <a:srgbClr val="323E48"/>
                </a:solidFill>
                <a:cs typeface="Calibri" panose="020F0502020204030204" pitchFamily="34" charset="0"/>
              </a:rPr>
              <a:t>to customer</a:t>
            </a:r>
          </a:p>
        </p:txBody>
      </p:sp>
      <p:sp>
        <p:nvSpPr>
          <p:cNvPr id="11" name="Content Placeholder 4">
            <a:extLst>
              <a:ext uri="{FF2B5EF4-FFF2-40B4-BE49-F238E27FC236}">
                <a16:creationId xmlns:a16="http://schemas.microsoft.com/office/drawing/2014/main" id="{B5ABA162-2ACE-432E-A7A7-A03DA61C80B3}"/>
              </a:ext>
            </a:extLst>
          </p:cNvPr>
          <p:cNvSpPr txBox="1">
            <a:spLocks/>
          </p:cNvSpPr>
          <p:nvPr/>
        </p:nvSpPr>
        <p:spPr>
          <a:xfrm>
            <a:off x="6742817" y="2951217"/>
            <a:ext cx="1867783" cy="2164065"/>
          </a:xfrm>
          <a:prstGeom prst="rect">
            <a:avLst/>
          </a:prstGeom>
        </p:spPr>
        <p:txBody>
          <a:bodyPr>
            <a:noAutofit/>
          </a:bodyPr>
          <a:lstStyle>
            <a:lvl1pPr marL="171450" indent="-171450" algn="l" defTabSz="685800" rtl="0" eaLnBrk="1" latinLnBrk="0" hangingPunct="1">
              <a:lnSpc>
                <a:spcPts val="2400"/>
              </a:lnSpc>
              <a:spcBef>
                <a:spcPts val="750"/>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1pPr>
            <a:lvl2pPr marL="5143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2pPr>
            <a:lvl3pPr marL="8572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3pPr>
            <a:lvl4pPr marL="12001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4pPr>
            <a:lvl5pPr marL="1543050" indent="-171450" algn="l" defTabSz="685800" rtl="0" eaLnBrk="1" latinLnBrk="0" hangingPunct="1">
              <a:lnSpc>
                <a:spcPts val="2400"/>
              </a:lnSpc>
              <a:spcBef>
                <a:spcPts val="375"/>
              </a:spcBef>
              <a:buClr>
                <a:schemeClr val="tx2"/>
              </a:buClr>
              <a:buSzPct val="100000"/>
              <a:buFont typeface="System Font Regular"/>
              <a:buChar char="-"/>
              <a:defRPr sz="2100" b="0" i="0" kern="1200" spc="150" baseline="0">
                <a:solidFill>
                  <a:schemeClr val="tx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$5 million  per year</a:t>
            </a:r>
          </a:p>
          <a:p>
            <a:pPr>
              <a:lnSpc>
                <a:spcPts val="17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Funding low-income community solar</a:t>
            </a:r>
            <a:br>
              <a:rPr lang="en-US" sz="1400" spc="0" dirty="0">
                <a:solidFill>
                  <a:srgbClr val="323E48"/>
                </a:solidFill>
                <a:cs typeface="Calibri" panose="020F0502020204030204" pitchFamily="34" charset="0"/>
              </a:rPr>
            </a:br>
            <a:r>
              <a:rPr lang="en-US" sz="1400" spc="0" dirty="0">
                <a:solidFill>
                  <a:srgbClr val="323E48"/>
                </a:solidFill>
                <a:cs typeface="Calibri" panose="020F0502020204030204" pitchFamily="34" charset="0"/>
              </a:rPr>
              <a:t>pilot projects</a:t>
            </a:r>
          </a:p>
          <a:p>
            <a:pPr>
              <a:lnSpc>
                <a:spcPts val="1700"/>
              </a:lnSpc>
              <a:spcBef>
                <a:spcPts val="0"/>
              </a:spcBef>
              <a:spcAft>
                <a:spcPts val="600"/>
              </a:spcAft>
              <a:buClr>
                <a:srgbClr val="E04E22"/>
              </a:buClr>
              <a:buFont typeface="Arial" panose="020B0604020202020204" pitchFamily="34" charset="0"/>
              <a:buChar char="•"/>
            </a:pPr>
            <a:r>
              <a:rPr lang="en-US" sz="1400" spc="0" dirty="0">
                <a:solidFill>
                  <a:srgbClr val="323E48"/>
                </a:solidFill>
                <a:cs typeface="Calibri" panose="020F0502020204030204" pitchFamily="34" charset="0"/>
              </a:rPr>
              <a:t>Competitive procurement</a:t>
            </a:r>
          </a:p>
        </p:txBody>
      </p:sp>
      <p:sp>
        <p:nvSpPr>
          <p:cNvPr id="12" name="TextBox 11">
            <a:extLst>
              <a:ext uri="{FF2B5EF4-FFF2-40B4-BE49-F238E27FC236}">
                <a16:creationId xmlns:a16="http://schemas.microsoft.com/office/drawing/2014/main" id="{56B4F3BC-4C02-4590-823E-4FBC7802B035}"/>
              </a:ext>
            </a:extLst>
          </p:cNvPr>
          <p:cNvSpPr txBox="1"/>
          <p:nvPr/>
        </p:nvSpPr>
        <p:spPr>
          <a:xfrm>
            <a:off x="2410501" y="2499811"/>
            <a:ext cx="1835106" cy="451406"/>
          </a:xfrm>
          <a:prstGeom prst="rect">
            <a:avLst/>
          </a:prstGeom>
          <a:noFill/>
        </p:spPr>
        <p:txBody>
          <a:bodyPr wrap="square" rtlCol="0">
            <a:spAutoFit/>
          </a:bodyPr>
          <a:lstStyle/>
          <a:p>
            <a:pPr>
              <a:lnSpc>
                <a:spcPts val="1400"/>
              </a:lnSpc>
            </a:pPr>
            <a:r>
              <a:rPr lang="en-US" sz="1200" b="1" dirty="0">
                <a:solidFill>
                  <a:srgbClr val="1C2460"/>
                </a:solidFill>
              </a:rPr>
              <a:t>Nonprofit/</a:t>
            </a:r>
          </a:p>
          <a:p>
            <a:pPr>
              <a:lnSpc>
                <a:spcPts val="1400"/>
              </a:lnSpc>
            </a:pPr>
            <a:r>
              <a:rPr lang="en-US" sz="1200" b="1" dirty="0">
                <a:solidFill>
                  <a:srgbClr val="1C2460"/>
                </a:solidFill>
              </a:rPr>
              <a:t>Public Facility</a:t>
            </a:r>
          </a:p>
        </p:txBody>
      </p:sp>
      <p:sp>
        <p:nvSpPr>
          <p:cNvPr id="13" name="TextBox 12">
            <a:extLst>
              <a:ext uri="{FF2B5EF4-FFF2-40B4-BE49-F238E27FC236}">
                <a16:creationId xmlns:a16="http://schemas.microsoft.com/office/drawing/2014/main" id="{01BC45E9-F98E-4A78-9C7A-7A7ECC23A56D}"/>
              </a:ext>
            </a:extLst>
          </p:cNvPr>
          <p:cNvSpPr txBox="1"/>
          <p:nvPr/>
        </p:nvSpPr>
        <p:spPr>
          <a:xfrm>
            <a:off x="651972" y="2499811"/>
            <a:ext cx="1405428" cy="451406"/>
          </a:xfrm>
          <a:prstGeom prst="rect">
            <a:avLst/>
          </a:prstGeom>
          <a:noFill/>
        </p:spPr>
        <p:txBody>
          <a:bodyPr wrap="square" rtlCol="0">
            <a:spAutoFit/>
          </a:bodyPr>
          <a:lstStyle/>
          <a:p>
            <a:pPr>
              <a:lnSpc>
                <a:spcPts val="1400"/>
              </a:lnSpc>
            </a:pPr>
            <a:r>
              <a:rPr lang="en-US" sz="1200" b="1" dirty="0">
                <a:solidFill>
                  <a:srgbClr val="1C2460"/>
                </a:solidFill>
              </a:rPr>
              <a:t>Distributed Generation</a:t>
            </a:r>
          </a:p>
        </p:txBody>
      </p:sp>
      <p:sp>
        <p:nvSpPr>
          <p:cNvPr id="14" name="TextBox 13">
            <a:extLst>
              <a:ext uri="{FF2B5EF4-FFF2-40B4-BE49-F238E27FC236}">
                <a16:creationId xmlns:a16="http://schemas.microsoft.com/office/drawing/2014/main" id="{0CC5DDB0-1771-4116-9C59-F8E0414E6F19}"/>
              </a:ext>
            </a:extLst>
          </p:cNvPr>
          <p:cNvSpPr txBox="1"/>
          <p:nvPr/>
        </p:nvSpPr>
        <p:spPr>
          <a:xfrm>
            <a:off x="4636661" y="2499811"/>
            <a:ext cx="1600200" cy="451406"/>
          </a:xfrm>
          <a:prstGeom prst="rect">
            <a:avLst/>
          </a:prstGeom>
          <a:noFill/>
        </p:spPr>
        <p:txBody>
          <a:bodyPr wrap="square" rtlCol="0">
            <a:spAutoFit/>
          </a:bodyPr>
          <a:lstStyle/>
          <a:p>
            <a:pPr>
              <a:lnSpc>
                <a:spcPts val="1400"/>
              </a:lnSpc>
            </a:pPr>
            <a:r>
              <a:rPr lang="en-US" sz="1200" b="1" dirty="0">
                <a:solidFill>
                  <a:srgbClr val="1C2460"/>
                </a:solidFill>
              </a:rPr>
              <a:t>Community </a:t>
            </a:r>
          </a:p>
          <a:p>
            <a:pPr>
              <a:lnSpc>
                <a:spcPts val="1400"/>
              </a:lnSpc>
            </a:pPr>
            <a:r>
              <a:rPr lang="en-US" sz="1200" b="1" dirty="0">
                <a:solidFill>
                  <a:srgbClr val="1C2460"/>
                </a:solidFill>
              </a:rPr>
              <a:t>Solar</a:t>
            </a:r>
          </a:p>
        </p:txBody>
      </p:sp>
      <p:sp>
        <p:nvSpPr>
          <p:cNvPr id="15" name="TextBox 14">
            <a:extLst>
              <a:ext uri="{FF2B5EF4-FFF2-40B4-BE49-F238E27FC236}">
                <a16:creationId xmlns:a16="http://schemas.microsoft.com/office/drawing/2014/main" id="{9D0FA649-F3EC-4F4B-9C07-927B5B28B21A}"/>
              </a:ext>
            </a:extLst>
          </p:cNvPr>
          <p:cNvSpPr txBox="1"/>
          <p:nvPr/>
        </p:nvSpPr>
        <p:spPr>
          <a:xfrm>
            <a:off x="6742817" y="2499811"/>
            <a:ext cx="1867783" cy="451406"/>
          </a:xfrm>
          <a:prstGeom prst="rect">
            <a:avLst/>
          </a:prstGeom>
          <a:noFill/>
        </p:spPr>
        <p:txBody>
          <a:bodyPr wrap="square" rtlCol="0">
            <a:spAutoFit/>
          </a:bodyPr>
          <a:lstStyle/>
          <a:p>
            <a:pPr>
              <a:lnSpc>
                <a:spcPts val="1400"/>
              </a:lnSpc>
            </a:pPr>
            <a:r>
              <a:rPr lang="en-US" sz="1200" b="1" dirty="0">
                <a:solidFill>
                  <a:srgbClr val="1C2460"/>
                </a:solidFill>
              </a:rPr>
              <a:t>Community </a:t>
            </a:r>
          </a:p>
          <a:p>
            <a:pPr>
              <a:lnSpc>
                <a:spcPts val="1400"/>
              </a:lnSpc>
            </a:pPr>
            <a:r>
              <a:rPr lang="en-US" sz="1200" b="1" dirty="0">
                <a:solidFill>
                  <a:srgbClr val="1C2460"/>
                </a:solidFill>
              </a:rPr>
              <a:t>Solar Pilots</a:t>
            </a:r>
          </a:p>
        </p:txBody>
      </p:sp>
      <p:pic>
        <p:nvPicPr>
          <p:cNvPr id="19" name="Graphic 18">
            <a:extLst>
              <a:ext uri="{FF2B5EF4-FFF2-40B4-BE49-F238E27FC236}">
                <a16:creationId xmlns:a16="http://schemas.microsoft.com/office/drawing/2014/main" id="{B70FC7F2-FF12-43A5-8ADE-E32CEDC23A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8052" y="1703233"/>
            <a:ext cx="617797" cy="673960"/>
          </a:xfrm>
          <a:prstGeom prst="rect">
            <a:avLst/>
          </a:prstGeom>
        </p:spPr>
      </p:pic>
      <p:pic>
        <p:nvPicPr>
          <p:cNvPr id="20" name="Graphic 19">
            <a:extLst>
              <a:ext uri="{FF2B5EF4-FFF2-40B4-BE49-F238E27FC236}">
                <a16:creationId xmlns:a16="http://schemas.microsoft.com/office/drawing/2014/main" id="{986288EC-7AB2-419B-9864-B8FC4F8E4E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133" y="1703233"/>
            <a:ext cx="673960" cy="673960"/>
          </a:xfrm>
          <a:prstGeom prst="rect">
            <a:avLst/>
          </a:prstGeom>
        </p:spPr>
      </p:pic>
      <p:pic>
        <p:nvPicPr>
          <p:cNvPr id="21" name="Graphic 20">
            <a:extLst>
              <a:ext uri="{FF2B5EF4-FFF2-40B4-BE49-F238E27FC236}">
                <a16:creationId xmlns:a16="http://schemas.microsoft.com/office/drawing/2014/main" id="{F8B7C06A-1ECB-47FA-997E-E0855A38B2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52759" y="1815559"/>
            <a:ext cx="336980" cy="561634"/>
          </a:xfrm>
          <a:prstGeom prst="rect">
            <a:avLst/>
          </a:prstGeom>
        </p:spPr>
      </p:pic>
      <p:pic>
        <p:nvPicPr>
          <p:cNvPr id="22" name="Graphic 21">
            <a:extLst>
              <a:ext uri="{FF2B5EF4-FFF2-40B4-BE49-F238E27FC236}">
                <a16:creationId xmlns:a16="http://schemas.microsoft.com/office/drawing/2014/main" id="{76581C19-C567-4F06-B248-4CC3575283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6600" y="1634573"/>
            <a:ext cx="786287" cy="786287"/>
          </a:xfrm>
          <a:prstGeom prst="rect">
            <a:avLst/>
          </a:prstGeom>
        </p:spPr>
      </p:pic>
    </p:spTree>
    <p:extLst>
      <p:ext uri="{BB962C8B-B14F-4D97-AF65-F5344CB8AC3E}">
        <p14:creationId xmlns:p14="http://schemas.microsoft.com/office/powerpoint/2010/main" val="2147128187"/>
      </p:ext>
    </p:extLst>
  </p:cSld>
  <p:clrMapOvr>
    <a:masterClrMapping/>
  </p:clrMapOvr>
</p:sld>
</file>

<file path=ppt/theme/theme1.xml><?xml version="1.0" encoding="utf-8"?>
<a:theme xmlns:a="http://schemas.openxmlformats.org/drawingml/2006/main" name="Office Theme">
  <a:themeElements>
    <a:clrScheme name="19ILSFA Theme">
      <a:dk1>
        <a:srgbClr val="202025"/>
      </a:dk1>
      <a:lt1>
        <a:srgbClr val="FFFFFF"/>
      </a:lt1>
      <a:dk2>
        <a:srgbClr val="1C245E"/>
      </a:dk2>
      <a:lt2>
        <a:srgbClr val="D3D9FA"/>
      </a:lt2>
      <a:accent1>
        <a:srgbClr val="5062E5"/>
      </a:accent1>
      <a:accent2>
        <a:srgbClr val="FACE0C"/>
      </a:accent2>
      <a:accent3>
        <a:srgbClr val="57D983"/>
      </a:accent3>
      <a:accent4>
        <a:srgbClr val="DF4D21"/>
      </a:accent4>
      <a:accent5>
        <a:srgbClr val="1C245E"/>
      </a:accent5>
      <a:accent6>
        <a:srgbClr val="D3D9FA"/>
      </a:accent6>
      <a:hlink>
        <a:srgbClr val="5062E5"/>
      </a:hlink>
      <a:folHlink>
        <a:srgbClr val="20202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ILSFA PPT Template-standard" id="{BE4AF54F-D106-459F-982C-7EA9CB0D836D}" vid="{4EE58488-9ACA-4011-AFEB-5409EFF4F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19ILSFA PPT Template-standard</Template>
  <TotalTime>557</TotalTime>
  <Words>2210</Words>
  <Application>Microsoft Office PowerPoint</Application>
  <PresentationFormat>On-screen Show (4:3)</PresentationFormat>
  <Paragraphs>283</Paragraphs>
  <Slides>34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Consolas</vt:lpstr>
      <vt:lpstr>System Font Regular</vt:lpstr>
      <vt:lpstr>Office Theme</vt:lpstr>
      <vt:lpstr>An Overview of Grassroots Education Funding</vt:lpstr>
      <vt:lpstr>Agenda</vt:lpstr>
      <vt:lpstr>Program Overview</vt:lpstr>
      <vt:lpstr>Illinois Solar for All (ILSFA) Overview</vt:lpstr>
      <vt:lpstr>Illinois Solar for All Incentives and Benefits</vt:lpstr>
      <vt:lpstr>Who Is Eligible to Participate in ILSFA?</vt:lpstr>
      <vt:lpstr>Participant Benefits</vt:lpstr>
      <vt:lpstr>Approved Vendors </vt:lpstr>
      <vt:lpstr>ILSFA Sub-Programs</vt:lpstr>
      <vt:lpstr>Grassroots Education Campaign Overview</vt:lpstr>
      <vt:lpstr>Grassroots Education Campaign Overview</vt:lpstr>
      <vt:lpstr>Environmental Justice Communities</vt:lpstr>
      <vt:lpstr>Environmental Justice Communities Map</vt:lpstr>
      <vt:lpstr>Champaign-Urbana, Bloomington, Danville, Decatur, Environmental Justice Communities </vt:lpstr>
      <vt:lpstr>Champaign-Urbana Environmental Justice Communities</vt:lpstr>
      <vt:lpstr>Bloomington Environmental Justice Communities </vt:lpstr>
      <vt:lpstr>Danville Environmental Justice Communities</vt:lpstr>
      <vt:lpstr>Decatur Environmental Justice Communities</vt:lpstr>
      <vt:lpstr>Peoria Environmental Justice Communities</vt:lpstr>
      <vt:lpstr>Metro East Environmental Justice Communities </vt:lpstr>
      <vt:lpstr>Joliet, Aurora, Bolingbrook Environmental Justice Communities </vt:lpstr>
      <vt:lpstr>Rockford Environmental Justice Communities</vt:lpstr>
      <vt:lpstr>Chicago Environmental Justice Communities</vt:lpstr>
      <vt:lpstr>Grassroots Education and Approved Vendors </vt:lpstr>
      <vt:lpstr>Proposal Requirements</vt:lpstr>
      <vt:lpstr>Grassroots Educator Eligibility Requirements</vt:lpstr>
      <vt:lpstr>Collaborative Partnerships</vt:lpstr>
      <vt:lpstr>Award Information</vt:lpstr>
      <vt:lpstr>Request for Proposals (RFP) Evaluation Process</vt:lpstr>
      <vt:lpstr>Areas of Interest</vt:lpstr>
      <vt:lpstr>Format and Required Information for RFP Submission</vt:lpstr>
      <vt:lpstr>Key Dates</vt:lpstr>
      <vt:lpstr>Questions?</vt:lpstr>
      <vt:lpstr>Important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Grassroots Education Funding</dc:title>
  <dc:creator>Alexander Helbach</dc:creator>
  <cp:lastModifiedBy>Elizabeth Corrado</cp:lastModifiedBy>
  <cp:revision>39</cp:revision>
  <cp:lastPrinted>2019-03-07T23:20:42Z</cp:lastPrinted>
  <dcterms:created xsi:type="dcterms:W3CDTF">2019-03-07T16:04:24Z</dcterms:created>
  <dcterms:modified xsi:type="dcterms:W3CDTF">2019-03-08T13:24:25Z</dcterms:modified>
</cp:coreProperties>
</file>