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modernComment_104_51B8403.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BE_C0F68272.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handoutMasterIdLst>
    <p:handoutMasterId r:id="rId34"/>
  </p:handoutMasterIdLst>
  <p:sldIdLst>
    <p:sldId id="457" r:id="rId5"/>
    <p:sldId id="260" r:id="rId6"/>
    <p:sldId id="442" r:id="rId7"/>
    <p:sldId id="431" r:id="rId8"/>
    <p:sldId id="473" r:id="rId9"/>
    <p:sldId id="445" r:id="rId10"/>
    <p:sldId id="489" r:id="rId11"/>
    <p:sldId id="484" r:id="rId12"/>
    <p:sldId id="485" r:id="rId13"/>
    <p:sldId id="486" r:id="rId14"/>
    <p:sldId id="482" r:id="rId15"/>
    <p:sldId id="453" r:id="rId16"/>
    <p:sldId id="483" r:id="rId17"/>
    <p:sldId id="455" r:id="rId18"/>
    <p:sldId id="487" r:id="rId19"/>
    <p:sldId id="488" r:id="rId20"/>
    <p:sldId id="446" r:id="rId21"/>
    <p:sldId id="466" r:id="rId22"/>
    <p:sldId id="480" r:id="rId23"/>
    <p:sldId id="490" r:id="rId24"/>
    <p:sldId id="304" r:id="rId25"/>
    <p:sldId id="491" r:id="rId26"/>
    <p:sldId id="492" r:id="rId27"/>
    <p:sldId id="493" r:id="rId28"/>
    <p:sldId id="494" r:id="rId29"/>
    <p:sldId id="259" r:id="rId30"/>
    <p:sldId id="460" r:id="rId31"/>
    <p:sldId id="420" r:id="rId32"/>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63745908-5A4C-3237-5D9F-38460C5EBCDD}" name="Jelene Britten" initials="JB" userId="S::Jelene.Britten@elevatenp.org::c2e3a168-37f3-4d45-ad58-adaf9e9733f8" providerId="AD"/>
  <p188:author id="{D750AB1C-7B77-690F-76F8-C0AB92CDA2A4}" name="Patrice McFarlin" initials="PM" userId="S::pmcfarlin_encolorconsulting.com#ext#@elevateenergy1.onmicrosoft.com::d604cc3d-545c-4bd3-a4d1-cd95e3b67060" providerId="AD"/>
  <p188:author id="{8834DE34-FF1F-78B1-DC71-D2AFCEF576D9}" name="Mari Johnson" initials="" userId="S::Mari.Johnson@elevatenp.org::7e055fc4-81b7-45b0-8c0b-80c7fb5b0279" providerId="AD"/>
  <p188:author id="{0D715C45-4EC8-0DEA-0F36-4D06241A3C35}" name="Olivia Salazar-Mendez" initials="" userId="S::Olivia.Salazar-Mendez@elevatenp.org::fac17383-5471-48d5-9ece-4595fd2eadba" providerId="AD"/>
  <p188:author id="{5F885149-BEC2-8F90-4E47-BAA6E79BF723}" name="Alexandria Cedergren" initials="" userId="S::alexandria.cedergren@elevatenp.org::8c9f2b77-791d-4c78-88b2-b52651eafca2" providerId="AD"/>
  <p188:author id="{3EFBC34F-DFA2-1350-CB47-97D6155E592D}" name="Jelene Britten" initials="JB" userId="S::jelene.britten@elevatenp.org::c2e3a168-37f3-4d45-ad58-adaf9e9733f8" providerId="AD"/>
  <p188:author id="{79917A55-6840-01DD-1348-B08368B7F494}" name="Kasia Machaj" initials="" userId="S::Kasia.Machaj@elevatenp.org::8836f3f6-19f5-46e4-8e8e-18921c662637" providerId="AD"/>
  <p188:author id="{32EABC55-4765-FEDF-259F-3A0DDD252E43}" name="Emily Chan" initials="EC" userId="S::Emily.Chan@elevatenp.org::01299e38-050a-495a-af93-16bb9589b08c" providerId="AD"/>
  <p188:author id="{17174D6F-4DA7-92DC-75C3-3F5D28EDB2E5}" name="Jennifer M. Schmidt," initials="JS" userId="S::jennifer.m.schmidt_illinois.gov#ext#@elevateenergy.org::5819c77b-9cf5-49a9-95ae-01c6a48df763" providerId="AD"/>
  <p188:author id="{E0AA9978-A1B2-884E-0A22-6628A5DC8BCB}" name="Amy Jewel" initials="AJ" userId="S::amy.jewel@elevatenp.org::40884ff4-64bd-4ebf-b8ff-40ad12367573" providerId="AD"/>
  <p188:author id="{1C3A0286-0921-89D1-A24E-A28E0DA75F2E}" name="Delmar Gillus" initials="" userId="S::Delmar.Gillus@elevatenp.org::2ad9f356-0b04-47b5-91a3-23731a9f3959" providerId="AD"/>
  <p188:author id="{A7FADB88-A13C-0929-3453-33DB2C27E256}" name="Jennifer Brown" initials="JB" userId="S::jennifer.brown@elevatenp.org::e45c41ef-84a0-4eb9-ad5f-7edc75936171" providerId="AD"/>
  <p188:author id="{07BFB59A-EFFF-64DB-7590-79FD6C3AEB96}" name="Isabel Hall" initials="" userId="S::Isabel.Hall@elevatenp.org::c43d3eee-a673-4374-890f-e29adb25094d" providerId="AD"/>
  <p188:author id="{843B32A0-1393-4C5A-0E67-1DC6EC5B9CAC}" name="Jennifer Brown" initials="" userId="S::Jennifer.Brown@elevatenp.org::e45c41ef-84a0-4eb9-ad5f-7edc75936171" providerId="AD"/>
  <p188:author id="{15DB7BA8-2135-CD81-89BF-E2F39509B80D}" name="Clewis, Adrienne O." initials="CA" userId="S::adrienne.clewis_illinois.gov#ext#@elevateenergy1.onmicrosoft.com::8db9c91b-9823-4d6e-bfa7-f444c8c851f9" providerId="AD"/>
  <p188:author id="{8AF316AE-70AF-4BE6-A76D-F9CE5FED2225}" name="Jennifer Russell" initials="JR" userId="S::jennifer.russell@elevatenp.org::6f717705-4c88-4d0e-aeb6-8e9051304c80" providerId="AD"/>
  <p188:author id="{3DFEF7B1-5164-7CD6-8EF9-6856CAE86D9E}" name="Olivia Salazar-Mendez" initials="OS" userId="S::olivia.salazar-mendez@elevatenp.org::fac17383-5471-48d5-9ece-4595fd2eadba" providerId="AD"/>
  <p188:author id="{0716D9B4-288D-748A-2A9B-E9C815F144D8}" name="Lawrence Kotewa" initials="LK" userId="S::Lawrence.Kotewa@elevatenp.org::f5726688-594b-49ef-8964-f167979ce293" providerId="AD"/>
  <p188:author id="{0DD461C5-AF78-D2FF-D552-FB9A0AAE6FE8}" name="Mari Johnson" initials="MJ" userId="S::mari.johnson@elevatenp.org::7e055fc4-81b7-45b0-8c0b-80c7fb5b0279" providerId="AD"/>
  <p188:author id="{2ECC33CD-A95A-B71A-93E3-731479DA3890}" name="Kasia Machaj" initials="KM" userId="S::kasia.machaj@elevatenp.org::8836f3f6-19f5-46e4-8e8e-18921c662637" providerId="AD"/>
  <p188:author id="{5C3229D8-9023-D443-57B4-5DCADC759A45}" name="Patrice Mcfarlin" initials="" userId="S::patrice.mcfarlin@elevatenp.org::fead8c22-1c4d-42f8-be2f-4573454d5518" providerId="AD"/>
  <p188:author id="{E11EA3DC-1E30-E4DE-D34F-855E1DD734DD}" name="Megan Thornton" initials="MT" userId="S::Megan.Thornton@elevatenp.org::35390a3e-51ae-4e87-bd53-ac26e75d195e" providerId="AD"/>
  <p188:author id="{4D9BA1DE-2DC1-FE52-CC83-220EC28C7A9D}" name="Clio Lyons" initials="CL" userId="S::clio.lyons@elevatenp.org::db0471b3-555c-4c2f-8502-3359af737157" providerId="AD"/>
  <p188:author id="{CF2984ED-B7C5-31A0-7BA6-B83CB417100C}" name="Patrice McFarlin" initials="PM" userId="S::pmcfarlin@encolorconsulting.com::6873974b-49a5-45b3-9e77-8d5e1741220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542A"/>
    <a:srgbClr val="FBEBE6"/>
    <a:srgbClr val="1C2460"/>
    <a:srgbClr val="FACE0C"/>
    <a:srgbClr val="5062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7BCF08-2AAA-E0C7-37D4-5391896EF9AA}" v="5" dt="2026-06-23T18:48:48.583"/>
    <p1510:client id="{54C6859D-0F64-55F2-27EC-26ED0BBF644E}" v="4" dt="2026-06-23T18:24:00.227"/>
    <p1510:client id="{63E36970-35A8-73B1-5F66-AAB2BCA1B6B9}" v="456" dt="2026-06-22T15:08:04.645"/>
    <p1510:client id="{76CB4897-4E1B-447B-35A6-63255F659636}" v="26" dt="2026-06-23T18:37:09.970"/>
    <p1510:client id="{7DEE5535-174F-CA87-2FF3-DF5C53CF3290}" v="1" dt="2026-06-23T15:22:32.453"/>
    <p1510:client id="{8593700E-C417-A614-6695-FC92C33D13C6}" v="1" dt="2026-06-23T12:48:19.155"/>
    <p1510:client id="{9407744A-25FF-00D3-235F-2C80EF89F450}" v="9" dt="2026-06-22T13:33:31.294"/>
    <p1510:client id="{97FAFB81-6746-0BD3-2465-A2050D247629}" v="2513" dt="2026-06-23T17:24:06.847"/>
    <p1510:client id="{9C4F786D-3A2B-268F-E3A7-E9CC6AC5BF8D}" v="47" dt="2026-06-23T18:51:46.955"/>
    <p1510:client id="{9FC3E56D-1B42-1D85-535B-EF5392D75AAA}" v="67" dt="2026-06-23T14:27:52.215"/>
    <p1510:client id="{A45354A5-C402-EA3D-A375-A214FE4DE1FC}" v="54" dt="2026-06-22T15:17:33.817"/>
    <p1510:client id="{C12B2201-7A2B-6BB9-7698-0E78B0473197}" v="152" dt="2026-06-22T13:01:08.886"/>
    <p1510:client id="{F4C001FF-EAB4-0F8E-1BFB-433DAD189080}" v="6" dt="2026-06-23T17:45:06.039"/>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livia Salazar-Mendez" userId="S::olivia.salazar-mendez@elevatenp.org::fac17383-5471-48d5-9ece-4595fd2eadba" providerId="AD" clId="Web-{9C4F786D-3A2B-268F-E3A7-E9CC6AC5BF8D}"/>
    <pc:docChg chg="addSld modSld">
      <pc:chgData name="Olivia Salazar-Mendez" userId="S::olivia.salazar-mendez@elevatenp.org::fac17383-5471-48d5-9ece-4595fd2eadba" providerId="AD" clId="Web-{9C4F786D-3A2B-268F-E3A7-E9CC6AC5BF8D}" dt="2026-06-23T18:51:46.955" v="46" actId="20577"/>
      <pc:docMkLst>
        <pc:docMk/>
      </pc:docMkLst>
      <pc:sldChg chg="modSp">
        <pc:chgData name="Olivia Salazar-Mendez" userId="S::olivia.salazar-mendez@elevatenp.org::fac17383-5471-48d5-9ece-4595fd2eadba" providerId="AD" clId="Web-{9C4F786D-3A2B-268F-E3A7-E9CC6AC5BF8D}" dt="2026-06-23T18:51:05.674" v="17" actId="20577"/>
        <pc:sldMkLst>
          <pc:docMk/>
          <pc:sldMk cId="698986825" sldId="466"/>
        </pc:sldMkLst>
        <pc:spChg chg="mod">
          <ac:chgData name="Olivia Salazar-Mendez" userId="S::olivia.salazar-mendez@elevatenp.org::fac17383-5471-48d5-9ece-4595fd2eadba" providerId="AD" clId="Web-{9C4F786D-3A2B-268F-E3A7-E9CC6AC5BF8D}" dt="2026-06-23T18:51:05.674" v="17" actId="20577"/>
          <ac:spMkLst>
            <pc:docMk/>
            <pc:sldMk cId="698986825" sldId="466"/>
            <ac:spMk id="2" creationId="{4A7D4E14-3D81-0CE4-0A06-586F8EB4AE32}"/>
          </ac:spMkLst>
        </pc:spChg>
      </pc:sldChg>
      <pc:sldChg chg="mod modShow">
        <pc:chgData name="Olivia Salazar-Mendez" userId="S::olivia.salazar-mendez@elevatenp.org::fac17383-5471-48d5-9ece-4595fd2eadba" providerId="AD" clId="Web-{9C4F786D-3A2B-268F-E3A7-E9CC6AC5BF8D}" dt="2026-06-23T18:49:42.330" v="0"/>
        <pc:sldMkLst>
          <pc:docMk/>
          <pc:sldMk cId="1262724854" sldId="488"/>
        </pc:sldMkLst>
      </pc:sldChg>
      <pc:sldChg chg="modSp add replId">
        <pc:chgData name="Olivia Salazar-Mendez" userId="S::olivia.salazar-mendez@elevatenp.org::fac17383-5471-48d5-9ece-4595fd2eadba" providerId="AD" clId="Web-{9C4F786D-3A2B-268F-E3A7-E9CC6AC5BF8D}" dt="2026-06-23T18:51:46.955" v="46" actId="20577"/>
        <pc:sldMkLst>
          <pc:docMk/>
          <pc:sldMk cId="1609810219" sldId="494"/>
        </pc:sldMkLst>
        <pc:spChg chg="mod">
          <ac:chgData name="Olivia Salazar-Mendez" userId="S::olivia.salazar-mendez@elevatenp.org::fac17383-5471-48d5-9ece-4595fd2eadba" providerId="AD" clId="Web-{9C4F786D-3A2B-268F-E3A7-E9CC6AC5BF8D}" dt="2026-06-23T18:51:46.955" v="46" actId="20577"/>
          <ac:spMkLst>
            <pc:docMk/>
            <pc:sldMk cId="1609810219" sldId="494"/>
            <ac:spMk id="2" creationId="{70E123CD-641F-FA88-79A9-368C1B078BDD}"/>
          </ac:spMkLst>
        </pc:spChg>
        <pc:spChg chg="mod">
          <ac:chgData name="Olivia Salazar-Mendez" userId="S::olivia.salazar-mendez@elevatenp.org::fac17383-5471-48d5-9ece-4595fd2eadba" providerId="AD" clId="Web-{9C4F786D-3A2B-268F-E3A7-E9CC6AC5BF8D}" dt="2026-06-23T18:51:16.252" v="34" actId="20577"/>
          <ac:spMkLst>
            <pc:docMk/>
            <pc:sldMk cId="1609810219" sldId="494"/>
            <ac:spMk id="7" creationId="{0AA983BB-9BC2-4B30-51B9-B0C7D4CE8B08}"/>
          </ac:spMkLst>
        </pc:spChg>
      </pc:sldChg>
    </pc:docChg>
  </pc:docChgLst>
</pc:chgInfo>
</file>

<file path=ppt/comments/modernComment_104_51B8403.xml><?xml version="1.0" encoding="utf-8"?>
<p188:cmLst xmlns:a="http://schemas.openxmlformats.org/drawingml/2006/main" xmlns:r="http://schemas.openxmlformats.org/officeDocument/2006/relationships" xmlns:p188="http://schemas.microsoft.com/office/powerpoint/2018/8/main">
  <p188:cm id="{0EDD6DBE-AE03-496D-AD02-11BCA818583D}" authorId="{D750AB1C-7B77-690F-76F8-C0AB92CDA2A4}" status="resolved" created="2026-02-05T19:35:38.125" complete="100000">
    <ac:txMkLst xmlns:ac="http://schemas.microsoft.com/office/drawing/2013/main/command">
      <pc:docMk xmlns:pc="http://schemas.microsoft.com/office/powerpoint/2013/main/command"/>
      <pc:sldMk xmlns:pc="http://schemas.microsoft.com/office/powerpoint/2013/main/command" cId="85689347" sldId="260"/>
      <ac:spMk id="6" creationId="{3AD4C8B8-FB6A-46D1-8558-9D814DD4E2A8}"/>
      <ac:txMk cp="60">
        <ac:context len="130" hash="2753625405"/>
      </ac:txMk>
    </ac:txMkLst>
    <p188:pos x="2022230" y="2207846"/>
    <p188:replyLst>
      <p188:reply id="{CE643871-6DA1-40CC-8C69-E05E6633A1D8}" authorId="{A7FADB88-A13C-0929-3453-33DB2C27E256}" created="2026-02-05T19:41:36.879">
        <p188:txBody>
          <a:bodyPr/>
          <a:lstStyle/>
          <a:p>
            <a:r>
              <a:rPr lang="en-US"/>
              <a:t>I'll remove it from here</a:t>
            </a:r>
          </a:p>
        </p188:txBody>
      </p188:reply>
    </p188:replyLst>
    <p188:txBody>
      <a:bodyPr/>
      <a:lstStyle/>
      <a:p>
        <a:r>
          <a:rPr lang="en-US"/>
          <a:t>do we want to add this? If so, we would need to add a slide, or we can delete it from here?</a:t>
        </a:r>
      </a:p>
    </p188:txBody>
  </p188:cm>
</p188:cmLst>
</file>

<file path=ppt/comments/modernComment_1BE_C0F68272.xml><?xml version="1.0" encoding="utf-8"?>
<p188:cmLst xmlns:a="http://schemas.openxmlformats.org/drawingml/2006/main" xmlns:r="http://schemas.openxmlformats.org/officeDocument/2006/relationships" xmlns:p188="http://schemas.microsoft.com/office/powerpoint/2018/8/main">
  <p188:cm id="{9C195696-5ABB-4BE6-8611-53AB1C379F60}" authorId="{A7FADB88-A13C-0929-3453-33DB2C27E256}" status="resolved" created="2026-02-03T17:25:56.044" startDate="2026-02-03T17:25:56.044" dueDate="2026-02-03T17:25:56.044" assignedTo="{5F885149-BEC2-8F90-4E47-BAA6E79BF723}" complete="100000" title="@Alexandria Cedergren I started the slides for the AC presentation based on our agenda. What else do you think would be good information to add to set the stage for the AC to provide informed feedback?">
    <ac:txMkLst xmlns:ac="http://schemas.microsoft.com/office/drawing/2013/main/command">
      <pc:docMk xmlns:pc="http://schemas.microsoft.com/office/powerpoint/2013/main/command"/>
      <pc:sldMk xmlns:pc="http://schemas.microsoft.com/office/powerpoint/2013/main/command" cId="3237380722" sldId="446"/>
      <ac:spMk id="10" creationId="{02E9FBED-B961-AF53-1C8B-5ED6AC878856}"/>
      <ac:txMk cp="0" len="10">
        <ac:context len="27" hash="3423638325"/>
      </ac:txMk>
    </ac:txMkLst>
    <p188:pos x="5828270" y="967945"/>
    <p188:txBody>
      <a:bodyPr/>
      <a:lstStyle/>
      <a:p>
        <a:r>
          <a:rPr lang="en-US"/>
          <a:t>[@Alexandria Cedergren]  I started the slides for the AC presentation based on our agenda. What else do you think would be good information to add to set the stage for the AC to provide informed feedback?</a:t>
        </a:r>
      </a:p>
    </p188:txBody>
    <p188:extLst>
      <p:ext xmlns:p="http://schemas.openxmlformats.org/presentationml/2006/main" uri="{5BB2D875-25FF-4072-B9AC-8F64D62656EB}">
        <p228:taskDetails xmlns:p228="http://schemas.microsoft.com/office/powerpoint/2022/08/main">
          <p228:history>
            <p228:event time="2026-02-03T17:25:56.044" id="{7D7CE3CF-1231-480C-AB05-A5CECF314391}">
              <p228:atrbtn authorId="{A7FADB88-A13C-0929-3453-33DB2C27E256}"/>
              <p228:anchr>
                <p228:comment id="{9C195696-5ABB-4BE6-8611-53AB1C379F60}"/>
              </p228:anchr>
              <p228:add/>
            </p228:event>
            <p228:event time="2026-02-03T17:25:56.044" id="{B977C1D2-A432-4714-A1CD-CECE126A5EA4}">
              <p228:atrbtn authorId="{A7FADB88-A13C-0929-3453-33DB2C27E256}"/>
              <p228:anchr>
                <p228:comment id="{9C195696-5ABB-4BE6-8611-53AB1C379F60}"/>
              </p228:anchr>
              <p228:asgn authorId="{5F885149-BEC2-8F90-4E47-BAA6E79BF723}"/>
            </p228:event>
            <p228:event time="2026-02-03T17:25:56.044" id="{A2391CB6-7A7A-44CB-8C74-BA1E523236DD}">
              <p228:atrbtn authorId="{A7FADB88-A13C-0929-3453-33DB2C27E256}"/>
              <p228:anchr>
                <p228:comment id="{9C195696-5ABB-4BE6-8611-53AB1C379F60}"/>
              </p228:anchr>
              <p228:title val="@Alexandria Cedergren I started the slides for the AC presentation based on our agenda. What else do you think would be good information to add to set the stage for the AC to provide informed feedback?"/>
            </p228:event>
            <p228:event time="2026-02-03T17:25:56.044" id="{3607F535-582C-4C72-B170-6D33250B052F}">
              <p228:atrbtn authorId="{A7FADB88-A13C-0929-3453-33DB2C27E256}"/>
              <p228:anchr>
                <p228:comment id="{9C195696-5ABB-4BE6-8611-53AB1C379F60}"/>
              </p228:anchr>
              <p228:date stDt="2026-02-03T17:25:56.044" endDt="2026-02-03T17:25:56.044"/>
            </p228:event>
            <p228:event time="2026-02-05T18:44:28.376" id="{0C15C81B-6884-4E95-9A48-AE69D4449FCD}">
              <p228:atrbtn authorId="{A7FADB88-A13C-0929-3453-33DB2C27E256}"/>
              <p228:anchr>
                <p228:comment id="{00000000-0000-0000-0000-000000000000}"/>
              </p228:anchr>
              <p228:pcntCmplt val="100000"/>
            </p228:event>
          </p228:history>
        </p228:taskDetail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458A99-5860-4A08-899B-A0FF0009D9BA}"/>
              </a:ext>
            </a:extLst>
          </p:cNvPr>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a:extLst>
              <a:ext uri="{FF2B5EF4-FFF2-40B4-BE49-F238E27FC236}">
                <a16:creationId xmlns:a16="http://schemas.microsoft.com/office/drawing/2014/main" id="{341920FA-4DF9-4260-9BB6-2DB307DB7FC9}"/>
              </a:ext>
            </a:extLst>
          </p:cNvPr>
          <p:cNvSpPr>
            <a:spLocks noGrp="1"/>
          </p:cNvSpPr>
          <p:nvPr>
            <p:ph type="dt" sz="quarter" idx="1"/>
          </p:nvPr>
        </p:nvSpPr>
        <p:spPr>
          <a:xfrm>
            <a:off x="3978132" y="0"/>
            <a:ext cx="3043343" cy="467072"/>
          </a:xfrm>
          <a:prstGeom prst="rect">
            <a:avLst/>
          </a:prstGeom>
        </p:spPr>
        <p:txBody>
          <a:bodyPr vert="horz" lIns="93324" tIns="46662" rIns="93324" bIns="46662" rtlCol="0"/>
          <a:lstStyle>
            <a:lvl1pPr algn="r">
              <a:defRPr sz="1200"/>
            </a:lvl1pPr>
          </a:lstStyle>
          <a:p>
            <a:fld id="{35D2DA5F-D246-4039-B05C-E87980BF7A43}" type="datetimeFigureOut">
              <a:rPr lang="en-US" smtClean="0"/>
              <a:t>6/23/2026</a:t>
            </a:fld>
            <a:endParaRPr lang="en-US"/>
          </a:p>
        </p:txBody>
      </p:sp>
      <p:sp>
        <p:nvSpPr>
          <p:cNvPr id="4" name="Footer Placeholder 3">
            <a:extLst>
              <a:ext uri="{FF2B5EF4-FFF2-40B4-BE49-F238E27FC236}">
                <a16:creationId xmlns:a16="http://schemas.microsoft.com/office/drawing/2014/main" id="{6552DA88-B7B3-452C-B9A4-64FBD6865F57}"/>
              </a:ext>
            </a:extLst>
          </p:cNvPr>
          <p:cNvSpPr>
            <a:spLocks noGrp="1"/>
          </p:cNvSpPr>
          <p:nvPr>
            <p:ph type="ftr" sz="quarter" idx="2"/>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8908165-DF5D-4D51-B03D-CDFE2EBA6AC3}"/>
              </a:ext>
            </a:extLst>
          </p:cNvPr>
          <p:cNvSpPr>
            <a:spLocks noGrp="1"/>
          </p:cNvSpPr>
          <p:nvPr>
            <p:ph type="sldNum" sz="quarter" idx="3"/>
          </p:nvPr>
        </p:nvSpPr>
        <p:spPr>
          <a:xfrm>
            <a:off x="3978132" y="8842030"/>
            <a:ext cx="3043343" cy="467071"/>
          </a:xfrm>
          <a:prstGeom prst="rect">
            <a:avLst/>
          </a:prstGeom>
        </p:spPr>
        <p:txBody>
          <a:bodyPr vert="horz" lIns="93324" tIns="46662" rIns="93324" bIns="46662" rtlCol="0" anchor="b"/>
          <a:lstStyle>
            <a:lvl1pPr algn="r">
              <a:defRPr sz="1200"/>
            </a:lvl1pPr>
          </a:lstStyle>
          <a:p>
            <a:fld id="{33876CDD-B26B-4C68-ABCB-F21512748C92}" type="slidenum">
              <a:rPr lang="en-US" smtClean="0"/>
              <a:t>‹#›</a:t>
            </a:fld>
            <a:endParaRPr lang="en-US"/>
          </a:p>
        </p:txBody>
      </p:sp>
    </p:spTree>
    <p:extLst>
      <p:ext uri="{BB962C8B-B14F-4D97-AF65-F5344CB8AC3E}">
        <p14:creationId xmlns:p14="http://schemas.microsoft.com/office/powerpoint/2010/main" val="21575009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b="0" i="0">
                <a:latin typeface="Calibri" panose="020F0502020204030204" pitchFamily="34" charset="0"/>
              </a:defRPr>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b="0" i="0">
                <a:latin typeface="Calibri" panose="020F0502020204030204" pitchFamily="34" charset="0"/>
              </a:defRPr>
            </a:lvl1pPr>
          </a:lstStyle>
          <a:p>
            <a:fld id="{89436623-1791-274B-8CC4-E17973181C5C}" type="datetimeFigureOut">
              <a:rPr lang="en-US" smtClean="0"/>
              <a:pPr/>
              <a:t>6/23/2026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b="0" i="0">
                <a:latin typeface="Calibri" panose="020F0502020204030204" pitchFamily="34" charset="0"/>
              </a:defRPr>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b="0" i="0">
                <a:latin typeface="Calibri" panose="020F0502020204030204" pitchFamily="34" charset="0"/>
              </a:defRPr>
            </a:lvl1pPr>
          </a:lstStyle>
          <a:p>
            <a:fld id="{9F0A1ABF-A02A-3F42-805E-3E0A90D796E9}" type="slidenum">
              <a:rPr lang="en-US" smtClean="0"/>
              <a:pPr/>
              <a:t>‹#›</a:t>
            </a:fld>
            <a:endParaRPr lang="en-US"/>
          </a:p>
        </p:txBody>
      </p:sp>
    </p:spTree>
    <p:extLst>
      <p:ext uri="{BB962C8B-B14F-4D97-AF65-F5344CB8AC3E}">
        <p14:creationId xmlns:p14="http://schemas.microsoft.com/office/powerpoint/2010/main" val="13939313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alibri" panose="020F0502020204030204" pitchFamily="34" charset="0"/>
        <a:ea typeface="+mn-ea"/>
        <a:cs typeface="+mn-cs"/>
      </a:defRPr>
    </a:lvl1pPr>
    <a:lvl2pPr marL="457200" algn="l" defTabSz="914400" rtl="0" eaLnBrk="1" latinLnBrk="0" hangingPunct="1">
      <a:defRPr sz="1200" b="0" i="0" kern="1200">
        <a:solidFill>
          <a:schemeClr val="tx1"/>
        </a:solidFill>
        <a:latin typeface="Calibri" panose="020F0502020204030204" pitchFamily="34" charset="0"/>
        <a:ea typeface="+mn-ea"/>
        <a:cs typeface="+mn-cs"/>
      </a:defRPr>
    </a:lvl2pPr>
    <a:lvl3pPr marL="914400" algn="l" defTabSz="914400" rtl="0" eaLnBrk="1" latinLnBrk="0" hangingPunct="1">
      <a:defRPr sz="1200" b="0" i="0" kern="1200">
        <a:solidFill>
          <a:schemeClr val="tx1"/>
        </a:solidFill>
        <a:latin typeface="Calibri" panose="020F0502020204030204" pitchFamily="34" charset="0"/>
        <a:ea typeface="+mn-ea"/>
        <a:cs typeface="+mn-cs"/>
      </a:defRPr>
    </a:lvl3pPr>
    <a:lvl4pPr marL="1371600" algn="l" defTabSz="914400" rtl="0" eaLnBrk="1" latinLnBrk="0" hangingPunct="1">
      <a:defRPr sz="1200" b="0" i="0" kern="1200">
        <a:solidFill>
          <a:schemeClr val="tx1"/>
        </a:solidFill>
        <a:latin typeface="Calibri" panose="020F0502020204030204" pitchFamily="34" charset="0"/>
        <a:ea typeface="+mn-ea"/>
        <a:cs typeface="+mn-cs"/>
      </a:defRPr>
    </a:lvl4pPr>
    <a:lvl5pPr marL="1828800" algn="l" defTabSz="914400" rtl="0" eaLnBrk="1" latinLnBrk="0" hangingPunct="1">
      <a:defRPr sz="1200" b="0" i="0" kern="1200">
        <a:solidFill>
          <a:schemeClr val="tx1"/>
        </a:solidFill>
        <a:latin typeface="Calibri" panose="020F050202020403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6981C-E23C-9C8B-F837-68D8707A58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DE7438-41FA-5E47-F3B4-6A286B2DEA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02153B-B146-7946-3D3C-0CF3C52EC3F6}"/>
              </a:ext>
            </a:extLst>
          </p:cNvPr>
          <p:cNvSpPr>
            <a:spLocks noGrp="1"/>
          </p:cNvSpPr>
          <p:nvPr>
            <p:ph type="body" idx="1"/>
          </p:nvPr>
        </p:nvSpPr>
        <p:spPr/>
        <p:txBody>
          <a:bodyPr/>
          <a:lstStyle/>
          <a:p>
            <a:r>
              <a:rPr lang="en-US"/>
              <a:t>To share video audio on a Teams meeting, click the "Share" button in the meeting controls, then toggle on the "Include system audio" option before selecting the screen or window you want to share.</a:t>
            </a:r>
          </a:p>
          <a:p>
            <a:endParaRPr lang="en-US"/>
          </a:p>
        </p:txBody>
      </p:sp>
      <p:sp>
        <p:nvSpPr>
          <p:cNvPr id="4" name="Slide Number Placeholder 3">
            <a:extLst>
              <a:ext uri="{FF2B5EF4-FFF2-40B4-BE49-F238E27FC236}">
                <a16:creationId xmlns:a16="http://schemas.microsoft.com/office/drawing/2014/main" id="{19A5F7B3-7BB6-F7F3-9CB7-7DF7601B5C60}"/>
              </a:ext>
            </a:extLst>
          </p:cNvPr>
          <p:cNvSpPr>
            <a:spLocks noGrp="1"/>
          </p:cNvSpPr>
          <p:nvPr>
            <p:ph type="sldNum" sz="quarter" idx="5"/>
          </p:nvPr>
        </p:nvSpPr>
        <p:spPr/>
        <p:txBody>
          <a:bodyPr/>
          <a:lstStyle/>
          <a:p>
            <a:fld id="{9F0A1ABF-A02A-3F42-805E-3E0A90D796E9}" type="slidenum">
              <a:rPr lang="en-US" smtClean="0"/>
              <a:pPr/>
              <a:t>1</a:t>
            </a:fld>
            <a:endParaRPr lang="en-US"/>
          </a:p>
        </p:txBody>
      </p:sp>
    </p:spTree>
    <p:extLst>
      <p:ext uri="{BB962C8B-B14F-4D97-AF65-F5344CB8AC3E}">
        <p14:creationId xmlns:p14="http://schemas.microsoft.com/office/powerpoint/2010/main" val="5721720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4430FA-A28C-FBD3-B4A2-C9BE6FB5F08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303682-AD1D-2913-E1A9-77FF40AB0B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024F5D-8AB2-07E5-7F79-BC09B78917AD}"/>
              </a:ext>
            </a:extLst>
          </p:cNvPr>
          <p:cNvSpPr>
            <a:spLocks noGrp="1"/>
          </p:cNvSpPr>
          <p:nvPr>
            <p:ph type="body" idx="1"/>
          </p:nvPr>
        </p:nvSpPr>
        <p:spPr/>
        <p:txBody>
          <a:bodyPr/>
          <a:lstStyle/>
          <a:p>
            <a:r>
              <a:rPr lang="en-US" sz="1200" b="0" i="0" kern="1200">
                <a:solidFill>
                  <a:schemeClr val="tx1"/>
                </a:solidFill>
                <a:effectLst/>
                <a:latin typeface="Calibri" panose="020F0502020204030204" pitchFamily="34" charset="0"/>
                <a:ea typeface="+mn-ea"/>
                <a:cs typeface="+mn-cs"/>
              </a:rPr>
              <a:t>The Message Framework contains core message pillars that support consistent, clear, and audience-aligned content. These pillars focus on the audience benefit, how the program works, and the protections in place for participants.</a:t>
            </a:r>
          </a:p>
          <a:p>
            <a:endParaRPr lang="en-US" sz="1200" b="0" i="0" kern="1200">
              <a:solidFill>
                <a:schemeClr val="tx1"/>
              </a:solidFill>
              <a:effectLst/>
              <a:latin typeface="Calibri" panose="020F0502020204030204" pitchFamily="34" charset="0"/>
              <a:ea typeface="+mn-ea"/>
              <a:cs typeface="+mn-cs"/>
            </a:endParaRPr>
          </a:p>
          <a:p>
            <a:r>
              <a:rPr lang="en-US" sz="1200" b="0" i="0" kern="1200">
                <a:solidFill>
                  <a:schemeClr val="tx1"/>
                </a:solidFill>
                <a:effectLst/>
                <a:latin typeface="Calibri" panose="020F0502020204030204" pitchFamily="34" charset="0"/>
                <a:ea typeface="+mn-ea"/>
                <a:cs typeface="+mn-cs"/>
              </a:rPr>
              <a:t>The content development guide within the framework provides key messages and supporting proof points for each pillar, helping program team members build credible, focused content across formats and channels.</a:t>
            </a:r>
          </a:p>
          <a:p>
            <a:endParaRPr lang="en-US"/>
          </a:p>
        </p:txBody>
      </p:sp>
      <p:sp>
        <p:nvSpPr>
          <p:cNvPr id="4" name="Slide Number Placeholder 3">
            <a:extLst>
              <a:ext uri="{FF2B5EF4-FFF2-40B4-BE49-F238E27FC236}">
                <a16:creationId xmlns:a16="http://schemas.microsoft.com/office/drawing/2014/main" id="{F40C89BD-FE45-2531-3779-BCCA25232FCC}"/>
              </a:ext>
            </a:extLst>
          </p:cNvPr>
          <p:cNvSpPr>
            <a:spLocks noGrp="1"/>
          </p:cNvSpPr>
          <p:nvPr>
            <p:ph type="sldNum" sz="quarter" idx="5"/>
          </p:nvPr>
        </p:nvSpPr>
        <p:spPr/>
        <p:txBody>
          <a:bodyPr/>
          <a:lstStyle/>
          <a:p>
            <a:fld id="{9F0A1ABF-A02A-3F42-805E-3E0A90D796E9}" type="slidenum">
              <a:rPr lang="en-US" smtClean="0"/>
              <a:pPr/>
              <a:t>23</a:t>
            </a:fld>
            <a:endParaRPr lang="en-US"/>
          </a:p>
        </p:txBody>
      </p:sp>
    </p:spTree>
    <p:extLst>
      <p:ext uri="{BB962C8B-B14F-4D97-AF65-F5344CB8AC3E}">
        <p14:creationId xmlns:p14="http://schemas.microsoft.com/office/powerpoint/2010/main" val="27883340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5BD9C-A8C4-1275-635C-4F5DD2538E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F5125E-BA72-942E-730E-BB6F0B38EC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3E1F7B-51E0-C0BD-798B-3FD4FBCA151A}"/>
              </a:ext>
            </a:extLst>
          </p:cNvPr>
          <p:cNvSpPr>
            <a:spLocks noGrp="1"/>
          </p:cNvSpPr>
          <p:nvPr>
            <p:ph type="body" idx="1"/>
          </p:nvPr>
        </p:nvSpPr>
        <p:spPr/>
        <p:txBody>
          <a:bodyPr/>
          <a:lstStyle/>
          <a:p>
            <a:r>
              <a:rPr lang="en-US" sz="1200" b="0" i="0" kern="1200">
                <a:solidFill>
                  <a:schemeClr val="tx1"/>
                </a:solidFill>
                <a:effectLst/>
                <a:latin typeface="Calibri" panose="020F0502020204030204" pitchFamily="34" charset="0"/>
                <a:ea typeface="+mn-ea"/>
                <a:cs typeface="+mn-cs"/>
              </a:rPr>
              <a:t>The Message Framework contains core message pillars that support consistent, clear, and audience-aligned content. These pillars focus on the audience benefit, how the program works, and the protections in place for participants.</a:t>
            </a:r>
          </a:p>
          <a:p>
            <a:endParaRPr lang="en-US" sz="1200" b="0" i="0" kern="1200">
              <a:solidFill>
                <a:schemeClr val="tx1"/>
              </a:solidFill>
              <a:effectLst/>
              <a:latin typeface="Calibri" panose="020F0502020204030204" pitchFamily="34" charset="0"/>
              <a:ea typeface="+mn-ea"/>
              <a:cs typeface="+mn-cs"/>
            </a:endParaRPr>
          </a:p>
          <a:p>
            <a:r>
              <a:rPr lang="en-US" sz="1200" b="0" i="0" kern="1200">
                <a:solidFill>
                  <a:schemeClr val="tx1"/>
                </a:solidFill>
                <a:effectLst/>
                <a:latin typeface="Calibri" panose="020F0502020204030204" pitchFamily="34" charset="0"/>
                <a:ea typeface="+mn-ea"/>
                <a:cs typeface="+mn-cs"/>
              </a:rPr>
              <a:t>The content development guide within the framework provides key messages and supporting proof points for each pillar, helping program team members build credible, focused content across formats and channels.</a:t>
            </a:r>
          </a:p>
          <a:p>
            <a:endParaRPr lang="en-US"/>
          </a:p>
        </p:txBody>
      </p:sp>
      <p:sp>
        <p:nvSpPr>
          <p:cNvPr id="4" name="Slide Number Placeholder 3">
            <a:extLst>
              <a:ext uri="{FF2B5EF4-FFF2-40B4-BE49-F238E27FC236}">
                <a16:creationId xmlns:a16="http://schemas.microsoft.com/office/drawing/2014/main" id="{A74D6D76-7DF3-6507-CDA7-9DA100CB3B51}"/>
              </a:ext>
            </a:extLst>
          </p:cNvPr>
          <p:cNvSpPr>
            <a:spLocks noGrp="1"/>
          </p:cNvSpPr>
          <p:nvPr>
            <p:ph type="sldNum" sz="quarter" idx="5"/>
          </p:nvPr>
        </p:nvSpPr>
        <p:spPr/>
        <p:txBody>
          <a:bodyPr/>
          <a:lstStyle/>
          <a:p>
            <a:fld id="{9F0A1ABF-A02A-3F42-805E-3E0A90D796E9}" type="slidenum">
              <a:rPr lang="en-US" smtClean="0"/>
              <a:pPr/>
              <a:t>24</a:t>
            </a:fld>
            <a:endParaRPr lang="en-US"/>
          </a:p>
        </p:txBody>
      </p:sp>
    </p:spTree>
    <p:extLst>
      <p:ext uri="{BB962C8B-B14F-4D97-AF65-F5344CB8AC3E}">
        <p14:creationId xmlns:p14="http://schemas.microsoft.com/office/powerpoint/2010/main" val="39847729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CE14E-EB0A-5DD2-3969-F328595155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4DC9E3-8275-546A-1A22-2A59CA2581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C10E61-CF20-C406-276C-C4326DE6CBA7}"/>
              </a:ext>
            </a:extLst>
          </p:cNvPr>
          <p:cNvSpPr>
            <a:spLocks noGrp="1"/>
          </p:cNvSpPr>
          <p:nvPr>
            <p:ph type="body" idx="1"/>
          </p:nvPr>
        </p:nvSpPr>
        <p:spPr/>
        <p:txBody>
          <a:bodyPr/>
          <a:lstStyle/>
          <a:p>
            <a:r>
              <a:rPr lang="en-US" sz="1200" b="0" i="0" kern="1200">
                <a:solidFill>
                  <a:schemeClr val="tx1"/>
                </a:solidFill>
                <a:effectLst/>
                <a:latin typeface="Calibri" panose="020F0502020204030204" pitchFamily="34" charset="0"/>
                <a:ea typeface="+mn-ea"/>
                <a:cs typeface="+mn-cs"/>
              </a:rPr>
              <a:t>The Message Framework contains core message pillars that support consistent, clear, and audience-aligned content. These pillars focus on the audience benefit, how the program works, and the protections in place for participants.</a:t>
            </a:r>
          </a:p>
          <a:p>
            <a:endParaRPr lang="en-US" sz="1200" b="0" i="0" kern="1200">
              <a:solidFill>
                <a:schemeClr val="tx1"/>
              </a:solidFill>
              <a:effectLst/>
              <a:latin typeface="Calibri" panose="020F0502020204030204" pitchFamily="34" charset="0"/>
              <a:ea typeface="+mn-ea"/>
              <a:cs typeface="+mn-cs"/>
            </a:endParaRPr>
          </a:p>
          <a:p>
            <a:r>
              <a:rPr lang="en-US" sz="1200" b="0" i="0" kern="1200">
                <a:solidFill>
                  <a:schemeClr val="tx1"/>
                </a:solidFill>
                <a:effectLst/>
                <a:latin typeface="Calibri" panose="020F0502020204030204" pitchFamily="34" charset="0"/>
                <a:ea typeface="+mn-ea"/>
                <a:cs typeface="+mn-cs"/>
              </a:rPr>
              <a:t>The content development guide within the framework provides key messages and supporting proof points for each pillar, helping program team members build credible, focused content across formats and channels.</a:t>
            </a:r>
          </a:p>
          <a:p>
            <a:endParaRPr lang="en-US"/>
          </a:p>
        </p:txBody>
      </p:sp>
      <p:sp>
        <p:nvSpPr>
          <p:cNvPr id="4" name="Slide Number Placeholder 3">
            <a:extLst>
              <a:ext uri="{FF2B5EF4-FFF2-40B4-BE49-F238E27FC236}">
                <a16:creationId xmlns:a16="http://schemas.microsoft.com/office/drawing/2014/main" id="{49B2CCA7-2987-4140-F994-029647A3FFD7}"/>
              </a:ext>
            </a:extLst>
          </p:cNvPr>
          <p:cNvSpPr>
            <a:spLocks noGrp="1"/>
          </p:cNvSpPr>
          <p:nvPr>
            <p:ph type="sldNum" sz="quarter" idx="5"/>
          </p:nvPr>
        </p:nvSpPr>
        <p:spPr/>
        <p:txBody>
          <a:bodyPr/>
          <a:lstStyle/>
          <a:p>
            <a:fld id="{9F0A1ABF-A02A-3F42-805E-3E0A90D796E9}" type="slidenum">
              <a:rPr lang="en-US" smtClean="0"/>
              <a:pPr/>
              <a:t>25</a:t>
            </a:fld>
            <a:endParaRPr lang="en-US"/>
          </a:p>
        </p:txBody>
      </p:sp>
    </p:spTree>
    <p:extLst>
      <p:ext uri="{BB962C8B-B14F-4D97-AF65-F5344CB8AC3E}">
        <p14:creationId xmlns:p14="http://schemas.microsoft.com/office/powerpoint/2010/main" val="28905432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0A1ABF-A02A-3F42-805E-3E0A90D796E9}" type="slidenum">
              <a:rPr lang="en-US" smtClean="0"/>
              <a:pPr/>
              <a:t>26</a:t>
            </a:fld>
            <a:endParaRPr lang="en-US"/>
          </a:p>
        </p:txBody>
      </p:sp>
    </p:spTree>
    <p:extLst>
      <p:ext uri="{BB962C8B-B14F-4D97-AF65-F5344CB8AC3E}">
        <p14:creationId xmlns:p14="http://schemas.microsoft.com/office/powerpoint/2010/main" val="15394777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6EB2D-39F8-996B-99B2-8DA6D0C5E1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E08A2A-96B8-FE1E-EA03-497309C329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126A6A-D7BF-23EF-C645-1DA4CC924485}"/>
              </a:ext>
            </a:extLst>
          </p:cNvPr>
          <p:cNvSpPr>
            <a:spLocks noGrp="1"/>
          </p:cNvSpPr>
          <p:nvPr>
            <p:ph type="body" idx="1"/>
          </p:nvPr>
        </p:nvSpPr>
        <p:spPr/>
        <p:txBody>
          <a:bodyPr/>
          <a:lstStyle/>
          <a:p>
            <a:pPr marL="171450" indent="-171450">
              <a:buFont typeface="Calibri"/>
              <a:buChar char="-"/>
            </a:pPr>
            <a:r>
              <a:rPr lang="en-US">
                <a:latin typeface="Calibri"/>
                <a:ea typeface="Calibri"/>
                <a:cs typeface="Calibri"/>
              </a:rPr>
              <a:t>Address term limits and subcommittees</a:t>
            </a:r>
          </a:p>
          <a:p>
            <a:pPr marL="171450" indent="-171450">
              <a:buFont typeface="Calibri"/>
              <a:buChar char="-"/>
            </a:pPr>
            <a:endParaRPr lang="en-US">
              <a:ea typeface="Calibri"/>
              <a:cs typeface="Calibri"/>
            </a:endParaRPr>
          </a:p>
        </p:txBody>
      </p:sp>
      <p:sp>
        <p:nvSpPr>
          <p:cNvPr id="4" name="Slide Number Placeholder 3">
            <a:extLst>
              <a:ext uri="{FF2B5EF4-FFF2-40B4-BE49-F238E27FC236}">
                <a16:creationId xmlns:a16="http://schemas.microsoft.com/office/drawing/2014/main" id="{818BD96A-AE7D-3AAD-9013-03FAC0E47214}"/>
              </a:ext>
            </a:extLst>
          </p:cNvPr>
          <p:cNvSpPr>
            <a:spLocks noGrp="1"/>
          </p:cNvSpPr>
          <p:nvPr>
            <p:ph type="sldNum" sz="quarter" idx="5"/>
          </p:nvPr>
        </p:nvSpPr>
        <p:spPr/>
        <p:txBody>
          <a:bodyPr/>
          <a:lstStyle/>
          <a:p>
            <a:fld id="{9F0A1ABF-A02A-3F42-805E-3E0A90D796E9}" type="slidenum">
              <a:rPr lang="en-US" smtClean="0"/>
              <a:pPr/>
              <a:t>27</a:t>
            </a:fld>
            <a:endParaRPr lang="en-US"/>
          </a:p>
        </p:txBody>
      </p:sp>
    </p:spTree>
    <p:extLst>
      <p:ext uri="{BB962C8B-B14F-4D97-AF65-F5344CB8AC3E}">
        <p14:creationId xmlns:p14="http://schemas.microsoft.com/office/powerpoint/2010/main" val="1216705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9F0A1ABF-A02A-3F42-805E-3E0A90D796E9}" type="slidenum">
              <a:rPr lang="en-US" smtClean="0"/>
              <a:pPr/>
              <a:t>28</a:t>
            </a:fld>
            <a:endParaRPr lang="en-US"/>
          </a:p>
        </p:txBody>
      </p:sp>
    </p:spTree>
    <p:extLst>
      <p:ext uri="{BB962C8B-B14F-4D97-AF65-F5344CB8AC3E}">
        <p14:creationId xmlns:p14="http://schemas.microsoft.com/office/powerpoint/2010/main" val="27367595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1D8D0-89BF-B2FA-2D0C-F1FDBD789A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E1166A-0F13-0848-3CF1-431B12D9F8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461CC7-25F3-DFF9-D35F-DCD8B770F8DB}"/>
              </a:ext>
            </a:extLst>
          </p:cNvPr>
          <p:cNvSpPr>
            <a:spLocks noGrp="1"/>
          </p:cNvSpPr>
          <p:nvPr>
            <p:ph type="body" idx="1"/>
          </p:nvPr>
        </p:nvSpPr>
        <p:spPr/>
        <p:txBody>
          <a:bodyPr/>
          <a:lstStyle/>
          <a:p>
            <a:r>
              <a:rPr lang="en-US" sz="1200" b="1" i="0" kern="1200">
                <a:solidFill>
                  <a:schemeClr val="tx1"/>
                </a:solidFill>
                <a:effectLst/>
                <a:latin typeface="Calibri" panose="020F0502020204030204" pitchFamily="34" charset="0"/>
                <a:ea typeface="+mn-ea"/>
                <a:cs typeface="+mn-cs"/>
              </a:rPr>
              <a:t>Introductions and Advisory Committee Overview</a:t>
            </a:r>
            <a:r>
              <a:rPr lang="en-US" sz="1200" b="0" i="0" kern="1200">
                <a:solidFill>
                  <a:schemeClr val="tx1"/>
                </a:solidFill>
                <a:effectLst/>
                <a:latin typeface="Calibri" panose="020F0502020204030204" pitchFamily="34" charset="0"/>
                <a:ea typeface="+mn-ea"/>
                <a:cs typeface="+mn-cs"/>
              </a:rPr>
              <a:t>: Members introduced themselves sharing their backgrounds, motivations, and expertise, with discussion revealing diverse representation from approved vendors, community organizations, residents, and legal professionals, while Patrice explained the committee's role in providing meaningful conversations and recommendations to improve program delivery </a:t>
            </a:r>
          </a:p>
          <a:p>
            <a:endParaRPr lang="en-US" sz="1200" b="0" i="0" kern="1200">
              <a:solidFill>
                <a:schemeClr val="tx1"/>
              </a:solidFill>
              <a:effectLst/>
              <a:latin typeface="Calibri" panose="020F0502020204030204" pitchFamily="34" charset="0"/>
              <a:ea typeface="+mn-ea"/>
              <a:cs typeface="+mn-cs"/>
            </a:endParaRPr>
          </a:p>
          <a:p>
            <a:r>
              <a:rPr lang="en-US" sz="1200" b="1" i="0" kern="1200">
                <a:solidFill>
                  <a:schemeClr val="tx1"/>
                </a:solidFill>
                <a:effectLst/>
                <a:latin typeface="Calibri" panose="020F0502020204030204" pitchFamily="34" charset="0"/>
                <a:ea typeface="+mn-ea"/>
                <a:cs typeface="+mn-cs"/>
              </a:rPr>
              <a:t>Advisory Committee Recruitment Process</a:t>
            </a:r>
            <a:r>
              <a:rPr lang="en-US" sz="1200" b="0" i="0" kern="1200">
                <a:solidFill>
                  <a:schemeClr val="tx1"/>
                </a:solidFill>
                <a:effectLst/>
                <a:latin typeface="Calibri" panose="020F0502020204030204" pitchFamily="34" charset="0"/>
                <a:ea typeface="+mn-ea"/>
                <a:cs typeface="+mn-cs"/>
              </a:rPr>
              <a:t>: The committee discussed the highly competitive recruitment process that received 29 community resident applications, with conversation focusing on lessons learned about role category definitions and the need to update governing documents regarding organizational attendance, committee roles, and term limits </a:t>
            </a:r>
          </a:p>
          <a:p>
            <a:endParaRPr lang="en-US" sz="1200" b="0" i="0" kern="1200">
              <a:solidFill>
                <a:schemeClr val="tx1"/>
              </a:solidFill>
              <a:effectLst/>
              <a:latin typeface="Calibri" panose="020F0502020204030204" pitchFamily="34" charset="0"/>
              <a:ea typeface="+mn-ea"/>
              <a:cs typeface="+mn-cs"/>
            </a:endParaRPr>
          </a:p>
          <a:p>
            <a:r>
              <a:rPr lang="en-US" sz="1200" b="1" i="0" kern="1200">
                <a:solidFill>
                  <a:schemeClr val="tx1"/>
                </a:solidFill>
                <a:effectLst/>
                <a:latin typeface="Calibri" panose="020F0502020204030204" pitchFamily="34" charset="0"/>
                <a:ea typeface="+mn-ea"/>
                <a:cs typeface="+mn-cs"/>
              </a:rPr>
              <a:t>Approved Vendor Manual Overview</a:t>
            </a:r>
            <a:r>
              <a:rPr lang="en-US" sz="1200" b="0" i="0" kern="1200">
                <a:solidFill>
                  <a:schemeClr val="tx1"/>
                </a:solidFill>
                <a:effectLst/>
                <a:latin typeface="Calibri" panose="020F0502020204030204" pitchFamily="34" charset="0"/>
                <a:ea typeface="+mn-ea"/>
                <a:cs typeface="+mn-cs"/>
              </a:rPr>
              <a:t>: Olivia presented the comprehensive approved vendor manual covering 20 chapters from program introduction to complaint management, with extensive discussion about project prioritization systems, participant savings requirements (50% minimum), critical service provider eligibility, and the annual manual update process that includes stakeholder feedback periods </a:t>
            </a:r>
          </a:p>
          <a:p>
            <a:endParaRPr lang="en-US" sz="1200" b="0" i="0" kern="1200">
              <a:solidFill>
                <a:schemeClr val="tx1"/>
              </a:solidFill>
              <a:effectLst/>
              <a:latin typeface="Calibri" panose="020F0502020204030204" pitchFamily="34" charset="0"/>
              <a:ea typeface="+mn-ea"/>
              <a:cs typeface="+mn-cs"/>
            </a:endParaRPr>
          </a:p>
          <a:p>
            <a:r>
              <a:rPr lang="en-US" sz="1200" b="1" i="0" kern="1200">
                <a:solidFill>
                  <a:schemeClr val="tx1"/>
                </a:solidFill>
                <a:effectLst/>
                <a:latin typeface="Calibri" panose="020F0502020204030204" pitchFamily="34" charset="0"/>
                <a:ea typeface="+mn-ea"/>
                <a:cs typeface="+mn-cs"/>
              </a:rPr>
              <a:t>Special Topic Reports Discussion</a:t>
            </a:r>
            <a:r>
              <a:rPr lang="en-US" sz="1200" b="0" i="0" kern="1200">
                <a:solidFill>
                  <a:schemeClr val="tx1"/>
                </a:solidFill>
                <a:effectLst/>
                <a:latin typeface="Calibri" panose="020F0502020204030204" pitchFamily="34" charset="0"/>
                <a:ea typeface="+mn-ea"/>
                <a:cs typeface="+mn-cs"/>
              </a:rPr>
              <a:t>: ILLUME presented their evaluation approach and sought input on potential special topic research areas, with committee members expressing strong interest in federal policy impact studies, home repair barrier analysis, and examination of the discontinued Bright Neighborhoods pilot program </a:t>
            </a:r>
          </a:p>
          <a:p>
            <a:endParaRPr lang="en-US" sz="1200" b="0" i="0" kern="1200">
              <a:solidFill>
                <a:schemeClr val="tx1"/>
              </a:solidFill>
              <a:effectLst/>
              <a:latin typeface="Calibri" panose="020F0502020204030204" pitchFamily="34" charset="0"/>
              <a:ea typeface="+mn-ea"/>
              <a:cs typeface="+mn-cs"/>
            </a:endParaRPr>
          </a:p>
          <a:p>
            <a:r>
              <a:rPr lang="en-US" sz="1200" b="1" i="0" kern="1200">
                <a:solidFill>
                  <a:schemeClr val="tx1"/>
                </a:solidFill>
                <a:effectLst/>
                <a:latin typeface="Calibri" panose="020F0502020204030204" pitchFamily="34" charset="0"/>
                <a:ea typeface="+mn-ea"/>
                <a:cs typeface="+mn-cs"/>
              </a:rPr>
              <a:t>Residential Solar Small Program Budget Communication</a:t>
            </a:r>
            <a:r>
              <a:rPr lang="en-US" sz="1200" b="0" i="0" kern="1200">
                <a:solidFill>
                  <a:schemeClr val="tx1"/>
                </a:solidFill>
                <a:effectLst/>
                <a:latin typeface="Calibri" panose="020F0502020204030204" pitchFamily="34" charset="0"/>
                <a:ea typeface="+mn-ea"/>
                <a:cs typeface="+mn-cs"/>
              </a:rPr>
              <a:t>: Isabel discussed the unprecedented challenge when the residential solar small program budget was fully allocated for the first time in program history, requiring rapid development of new messaging strategies and communication plans to manage stakeholder expectations and waitlist processes </a:t>
            </a:r>
          </a:p>
          <a:p>
            <a:endParaRPr lang="en-US" sz="1200" b="0" i="0" kern="1200">
              <a:solidFill>
                <a:schemeClr val="tx1"/>
              </a:solidFill>
              <a:effectLst/>
              <a:latin typeface="Calibri" panose="020F0502020204030204" pitchFamily="34" charset="0"/>
              <a:ea typeface="+mn-ea"/>
              <a:cs typeface="+mn-cs"/>
            </a:endParaRPr>
          </a:p>
          <a:p>
            <a:r>
              <a:rPr lang="en-US" sz="1200" b="1" i="0" kern="1200">
                <a:solidFill>
                  <a:schemeClr val="tx1"/>
                </a:solidFill>
                <a:effectLst/>
                <a:latin typeface="Calibri" panose="020F0502020204030204" pitchFamily="34" charset="0"/>
                <a:ea typeface="+mn-ea"/>
                <a:cs typeface="+mn-cs"/>
              </a:rPr>
              <a:t>2025 Program Results Analysis</a:t>
            </a:r>
            <a:r>
              <a:rPr lang="en-US" sz="1200" b="0" i="0" kern="1200">
                <a:solidFill>
                  <a:schemeClr val="tx1"/>
                </a:solidFill>
                <a:effectLst/>
                <a:latin typeface="Calibri" panose="020F0502020204030204" pitchFamily="34" charset="0"/>
                <a:ea typeface="+mn-ea"/>
                <a:cs typeface="+mn-cs"/>
              </a:rPr>
              <a:t>: David from the IPA presented data showing that two approved vendors accounted for 70% of the 1,460 residential small projects completed in 2025, with discussion revealing insights about simplified income verification processes and geographic concentration patterns favoring Cook County and Metro East regions.</a:t>
            </a:r>
            <a:br>
              <a:rPr lang="en-US"/>
            </a:br>
            <a:endParaRPr lang="en-US">
              <a:ea typeface="Calibri"/>
              <a:cs typeface="Calibri"/>
            </a:endParaRPr>
          </a:p>
        </p:txBody>
      </p:sp>
      <p:sp>
        <p:nvSpPr>
          <p:cNvPr id="4" name="Slide Number Placeholder 3">
            <a:extLst>
              <a:ext uri="{FF2B5EF4-FFF2-40B4-BE49-F238E27FC236}">
                <a16:creationId xmlns:a16="http://schemas.microsoft.com/office/drawing/2014/main" id="{DB4C2885-82A5-8CB7-5943-874208602383}"/>
              </a:ext>
            </a:extLst>
          </p:cNvPr>
          <p:cNvSpPr>
            <a:spLocks noGrp="1"/>
          </p:cNvSpPr>
          <p:nvPr>
            <p:ph type="sldNum" sz="quarter" idx="5"/>
          </p:nvPr>
        </p:nvSpPr>
        <p:spPr/>
        <p:txBody>
          <a:bodyPr/>
          <a:lstStyle/>
          <a:p>
            <a:fld id="{9F0A1ABF-A02A-3F42-805E-3E0A90D796E9}" type="slidenum">
              <a:rPr lang="en-US" smtClean="0"/>
              <a:pPr/>
              <a:t>5</a:t>
            </a:fld>
            <a:endParaRPr lang="en-US"/>
          </a:p>
        </p:txBody>
      </p:sp>
    </p:spTree>
    <p:extLst>
      <p:ext uri="{BB962C8B-B14F-4D97-AF65-F5344CB8AC3E}">
        <p14:creationId xmlns:p14="http://schemas.microsoft.com/office/powerpoint/2010/main" val="2829439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96E110-EC93-A0E4-0CF6-E929CB5847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C57DCD-6701-5CB1-42C2-14F71CB27F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576410-50D9-2E4F-5BF5-4DE5C8C37F86}"/>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7F5CD2BC-708F-226D-49F6-BA165725491C}"/>
              </a:ext>
            </a:extLst>
          </p:cNvPr>
          <p:cNvSpPr>
            <a:spLocks noGrp="1"/>
          </p:cNvSpPr>
          <p:nvPr>
            <p:ph type="sldNum" sz="quarter" idx="5"/>
          </p:nvPr>
        </p:nvSpPr>
        <p:spPr/>
        <p:txBody>
          <a:bodyPr/>
          <a:lstStyle/>
          <a:p>
            <a:fld id="{9F0A1ABF-A02A-3F42-805E-3E0A90D796E9}" type="slidenum">
              <a:rPr lang="en-US" smtClean="0"/>
              <a:pPr/>
              <a:t>16</a:t>
            </a:fld>
            <a:endParaRPr lang="en-US"/>
          </a:p>
        </p:txBody>
      </p:sp>
    </p:spTree>
    <p:extLst>
      <p:ext uri="{BB962C8B-B14F-4D97-AF65-F5344CB8AC3E}">
        <p14:creationId xmlns:p14="http://schemas.microsoft.com/office/powerpoint/2010/main" val="18005949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F0A1ABF-A02A-3F42-805E-3E0A90D796E9}" type="slidenum">
              <a:rPr lang="en-US" smtClean="0"/>
              <a:pPr/>
              <a:t>17</a:t>
            </a:fld>
            <a:endParaRPr lang="en-US"/>
          </a:p>
        </p:txBody>
      </p:sp>
    </p:spTree>
    <p:extLst>
      <p:ext uri="{BB962C8B-B14F-4D97-AF65-F5344CB8AC3E}">
        <p14:creationId xmlns:p14="http://schemas.microsoft.com/office/powerpoint/2010/main" val="3989941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B92BCD-641D-2C63-B581-6404A9C14E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AF3044-33A0-FD57-81C4-DB5A2819B5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C85743-6C6D-0D9F-F28C-AEF83F110306}"/>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303EA870-C4B8-EA8A-8A26-A0518AD8057B}"/>
              </a:ext>
            </a:extLst>
          </p:cNvPr>
          <p:cNvSpPr>
            <a:spLocks noGrp="1"/>
          </p:cNvSpPr>
          <p:nvPr>
            <p:ph type="sldNum" sz="quarter" idx="5"/>
          </p:nvPr>
        </p:nvSpPr>
        <p:spPr/>
        <p:txBody>
          <a:bodyPr/>
          <a:lstStyle/>
          <a:p>
            <a:fld id="{9F0A1ABF-A02A-3F42-805E-3E0A90D796E9}" type="slidenum">
              <a:rPr lang="en-US" smtClean="0"/>
              <a:pPr/>
              <a:t>18</a:t>
            </a:fld>
            <a:endParaRPr lang="en-US"/>
          </a:p>
        </p:txBody>
      </p:sp>
    </p:spTree>
    <p:extLst>
      <p:ext uri="{BB962C8B-B14F-4D97-AF65-F5344CB8AC3E}">
        <p14:creationId xmlns:p14="http://schemas.microsoft.com/office/powerpoint/2010/main" val="41621314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7B5A45-4398-444D-3279-3E93684D44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D0A30A-8B01-80BC-B872-2EC168EFAB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C77BC6-BD53-E3C9-6EDA-6B1ED0BC44C6}"/>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C9B7CE36-559B-8B62-737E-919678D499FA}"/>
              </a:ext>
            </a:extLst>
          </p:cNvPr>
          <p:cNvSpPr>
            <a:spLocks noGrp="1"/>
          </p:cNvSpPr>
          <p:nvPr>
            <p:ph type="sldNum" sz="quarter" idx="5"/>
          </p:nvPr>
        </p:nvSpPr>
        <p:spPr/>
        <p:txBody>
          <a:bodyPr/>
          <a:lstStyle/>
          <a:p>
            <a:fld id="{9F0A1ABF-A02A-3F42-805E-3E0A90D796E9}" type="slidenum">
              <a:rPr lang="en-US" smtClean="0"/>
              <a:pPr/>
              <a:t>19</a:t>
            </a:fld>
            <a:endParaRPr lang="en-US"/>
          </a:p>
        </p:txBody>
      </p:sp>
    </p:spTree>
    <p:extLst>
      <p:ext uri="{BB962C8B-B14F-4D97-AF65-F5344CB8AC3E}">
        <p14:creationId xmlns:p14="http://schemas.microsoft.com/office/powerpoint/2010/main" val="4705350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2A496-E858-5BD1-5076-4179B1892B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C5CF0B-B004-BA20-906B-73BBE8B98F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8127D3-3BBB-CAE1-EFCD-67325ADAD807}"/>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56C09BE6-5C28-E321-212F-C36633E3F47A}"/>
              </a:ext>
            </a:extLst>
          </p:cNvPr>
          <p:cNvSpPr>
            <a:spLocks noGrp="1"/>
          </p:cNvSpPr>
          <p:nvPr>
            <p:ph type="sldNum" sz="quarter" idx="5"/>
          </p:nvPr>
        </p:nvSpPr>
        <p:spPr/>
        <p:txBody>
          <a:bodyPr/>
          <a:lstStyle/>
          <a:p>
            <a:fld id="{9F0A1ABF-A02A-3F42-805E-3E0A90D796E9}" type="slidenum">
              <a:rPr lang="en-US" smtClean="0"/>
              <a:pPr/>
              <a:t>20</a:t>
            </a:fld>
            <a:endParaRPr lang="en-US"/>
          </a:p>
        </p:txBody>
      </p:sp>
    </p:spTree>
    <p:extLst>
      <p:ext uri="{BB962C8B-B14F-4D97-AF65-F5344CB8AC3E}">
        <p14:creationId xmlns:p14="http://schemas.microsoft.com/office/powerpoint/2010/main" val="3496367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Calibri" panose="020F0502020204030204" pitchFamily="34" charset="0"/>
                <a:ea typeface="+mn-ea"/>
                <a:cs typeface="+mn-cs"/>
              </a:rPr>
              <a:t>The Message Framework contains core message pillars that support consistent, clear, and audience-aligned content. These pillars focus on the audience benefit, how the program works, and the protections in place for participants.</a:t>
            </a:r>
          </a:p>
          <a:p>
            <a:endParaRPr lang="en-US" sz="1200" b="0" i="0" kern="1200">
              <a:solidFill>
                <a:schemeClr val="tx1"/>
              </a:solidFill>
              <a:effectLst/>
              <a:latin typeface="Calibri" panose="020F0502020204030204" pitchFamily="34" charset="0"/>
              <a:ea typeface="+mn-ea"/>
              <a:cs typeface="+mn-cs"/>
            </a:endParaRPr>
          </a:p>
          <a:p>
            <a:r>
              <a:rPr lang="en-US" sz="1200" b="0" i="0" kern="1200">
                <a:solidFill>
                  <a:schemeClr val="tx1"/>
                </a:solidFill>
                <a:effectLst/>
                <a:latin typeface="Calibri" panose="020F0502020204030204" pitchFamily="34" charset="0"/>
                <a:ea typeface="+mn-ea"/>
                <a:cs typeface="+mn-cs"/>
              </a:rPr>
              <a:t>The content development guide within the framework provides key messages and supporting proof points for each pillar, helping program team members build credible, focused content across formats and channels.</a:t>
            </a:r>
          </a:p>
          <a:p>
            <a:endParaRPr lang="en-US"/>
          </a:p>
        </p:txBody>
      </p:sp>
      <p:sp>
        <p:nvSpPr>
          <p:cNvPr id="4" name="Slide Number Placeholder 3"/>
          <p:cNvSpPr>
            <a:spLocks noGrp="1"/>
          </p:cNvSpPr>
          <p:nvPr>
            <p:ph type="sldNum" sz="quarter" idx="5"/>
          </p:nvPr>
        </p:nvSpPr>
        <p:spPr/>
        <p:txBody>
          <a:bodyPr/>
          <a:lstStyle/>
          <a:p>
            <a:fld id="{9F0A1ABF-A02A-3F42-805E-3E0A90D796E9}" type="slidenum">
              <a:rPr lang="en-US" smtClean="0"/>
              <a:pPr/>
              <a:t>21</a:t>
            </a:fld>
            <a:endParaRPr lang="en-US"/>
          </a:p>
        </p:txBody>
      </p:sp>
    </p:spTree>
    <p:extLst>
      <p:ext uri="{BB962C8B-B14F-4D97-AF65-F5344CB8AC3E}">
        <p14:creationId xmlns:p14="http://schemas.microsoft.com/office/powerpoint/2010/main" val="3259073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ED121-0822-18B8-1C3A-0EEABB5960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ED1202-6BB5-C3EA-79A0-B0B5ABA69B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420FDD-0EBB-FFAE-BE3F-6606E72B8949}"/>
              </a:ext>
            </a:extLst>
          </p:cNvPr>
          <p:cNvSpPr>
            <a:spLocks noGrp="1"/>
          </p:cNvSpPr>
          <p:nvPr>
            <p:ph type="body" idx="1"/>
          </p:nvPr>
        </p:nvSpPr>
        <p:spPr/>
        <p:txBody>
          <a:bodyPr/>
          <a:lstStyle/>
          <a:p>
            <a:r>
              <a:rPr lang="en-US" sz="1200" b="0" i="0" kern="1200">
                <a:solidFill>
                  <a:schemeClr val="tx1"/>
                </a:solidFill>
                <a:effectLst/>
                <a:latin typeface="Calibri" panose="020F0502020204030204" pitchFamily="34" charset="0"/>
                <a:ea typeface="+mn-ea"/>
                <a:cs typeface="+mn-cs"/>
              </a:rPr>
              <a:t>The Message Framework contains core message pillars that support consistent, clear, and audience-aligned content. These pillars focus on the audience benefit, how the program works, and the protections in place for participants.</a:t>
            </a:r>
          </a:p>
          <a:p>
            <a:endParaRPr lang="en-US" sz="1200" b="0" i="0" kern="1200">
              <a:solidFill>
                <a:schemeClr val="tx1"/>
              </a:solidFill>
              <a:effectLst/>
              <a:latin typeface="Calibri" panose="020F0502020204030204" pitchFamily="34" charset="0"/>
              <a:ea typeface="+mn-ea"/>
              <a:cs typeface="+mn-cs"/>
            </a:endParaRPr>
          </a:p>
          <a:p>
            <a:r>
              <a:rPr lang="en-US" sz="1200" b="0" i="0" kern="1200">
                <a:solidFill>
                  <a:schemeClr val="tx1"/>
                </a:solidFill>
                <a:effectLst/>
                <a:latin typeface="Calibri" panose="020F0502020204030204" pitchFamily="34" charset="0"/>
                <a:ea typeface="+mn-ea"/>
                <a:cs typeface="+mn-cs"/>
              </a:rPr>
              <a:t>The content development guide within the framework provides key messages and supporting proof points for each pillar, helping program team members build credible, focused content across formats and channels.</a:t>
            </a:r>
          </a:p>
          <a:p>
            <a:endParaRPr lang="en-US"/>
          </a:p>
        </p:txBody>
      </p:sp>
      <p:sp>
        <p:nvSpPr>
          <p:cNvPr id="4" name="Slide Number Placeholder 3">
            <a:extLst>
              <a:ext uri="{FF2B5EF4-FFF2-40B4-BE49-F238E27FC236}">
                <a16:creationId xmlns:a16="http://schemas.microsoft.com/office/drawing/2014/main" id="{57FCA741-D2BC-4079-335C-2B698F5D1B09}"/>
              </a:ext>
            </a:extLst>
          </p:cNvPr>
          <p:cNvSpPr>
            <a:spLocks noGrp="1"/>
          </p:cNvSpPr>
          <p:nvPr>
            <p:ph type="sldNum" sz="quarter" idx="5"/>
          </p:nvPr>
        </p:nvSpPr>
        <p:spPr/>
        <p:txBody>
          <a:bodyPr/>
          <a:lstStyle/>
          <a:p>
            <a:fld id="{9F0A1ABF-A02A-3F42-805E-3E0A90D796E9}" type="slidenum">
              <a:rPr lang="en-US" smtClean="0"/>
              <a:pPr/>
              <a:t>22</a:t>
            </a:fld>
            <a:endParaRPr lang="en-US"/>
          </a:p>
        </p:txBody>
      </p:sp>
    </p:spTree>
    <p:extLst>
      <p:ext uri="{BB962C8B-B14F-4D97-AF65-F5344CB8AC3E}">
        <p14:creationId xmlns:p14="http://schemas.microsoft.com/office/powerpoint/2010/main" val="31455834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H1 Title Slid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2F62271-BE0F-4EBA-A2E4-D346A96EE71F}"/>
              </a:ext>
            </a:extLst>
          </p:cNvPr>
          <p:cNvSpPr/>
          <p:nvPr/>
        </p:nvSpPr>
        <p:spPr>
          <a:xfrm>
            <a:off x="0" y="4385816"/>
            <a:ext cx="12192000" cy="2472185"/>
          </a:xfrm>
          <a:prstGeom prst="rect">
            <a:avLst/>
          </a:prstGeom>
          <a:solidFill>
            <a:srgbClr val="5062E5"/>
          </a:solidFill>
          <a:ln>
            <a:noFill/>
          </a:ln>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350"/>
          </a:p>
        </p:txBody>
      </p:sp>
      <p:sp>
        <p:nvSpPr>
          <p:cNvPr id="11" name="Rectangle 10">
            <a:extLst>
              <a:ext uri="{FF2B5EF4-FFF2-40B4-BE49-F238E27FC236}">
                <a16:creationId xmlns:a16="http://schemas.microsoft.com/office/drawing/2014/main" id="{6B56F4A6-5213-4F8D-BF78-C0893638102D}"/>
              </a:ext>
            </a:extLst>
          </p:cNvPr>
          <p:cNvSpPr/>
          <p:nvPr/>
        </p:nvSpPr>
        <p:spPr>
          <a:xfrm>
            <a:off x="0" y="1447801"/>
            <a:ext cx="12192000" cy="2938015"/>
          </a:xfrm>
          <a:prstGeom prst="rect">
            <a:avLst/>
          </a:prstGeom>
          <a:effectLst>
            <a:outerShdw blurRad="254000" dist="127000" dir="5400000" algn="ctr" rotWithShape="0">
              <a:srgbClr val="000000">
                <a:alpha val="25000"/>
              </a:srgb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350"/>
          </a:p>
        </p:txBody>
      </p:sp>
      <p:sp>
        <p:nvSpPr>
          <p:cNvPr id="12" name="Title 1">
            <a:extLst>
              <a:ext uri="{FF2B5EF4-FFF2-40B4-BE49-F238E27FC236}">
                <a16:creationId xmlns:a16="http://schemas.microsoft.com/office/drawing/2014/main" id="{D4B307F2-3E5C-4E2F-B194-F88DF1D4DB4F}"/>
              </a:ext>
            </a:extLst>
          </p:cNvPr>
          <p:cNvSpPr>
            <a:spLocks noGrp="1"/>
          </p:cNvSpPr>
          <p:nvPr>
            <p:ph type="ctrTitle"/>
          </p:nvPr>
        </p:nvSpPr>
        <p:spPr>
          <a:xfrm>
            <a:off x="0" y="1831896"/>
            <a:ext cx="12192000" cy="2169825"/>
          </a:xfrm>
          <a:noFill/>
          <a:effectLst/>
        </p:spPr>
        <p:txBody>
          <a:bodyPr wrap="square" lIns="914400" tIns="731520" rIns="914400" bIns="731520" anchor="ctr" anchorCtr="0">
            <a:spAutoFit/>
          </a:bodyPr>
          <a:lstStyle>
            <a:lvl1pPr marL="0" indent="0" algn="l">
              <a:tabLst/>
              <a:defRPr sz="4500" b="1" i="0" spc="-113">
                <a:solidFill>
                  <a:schemeClr val="bg1"/>
                </a:solidFill>
              </a:defRPr>
            </a:lvl1pPr>
          </a:lstStyle>
          <a:p>
            <a:r>
              <a:rPr lang="en-US"/>
              <a:t>Click to edit Master title style</a:t>
            </a:r>
          </a:p>
        </p:txBody>
      </p:sp>
      <p:pic>
        <p:nvPicPr>
          <p:cNvPr id="13" name="Picture 12">
            <a:extLst>
              <a:ext uri="{FF2B5EF4-FFF2-40B4-BE49-F238E27FC236}">
                <a16:creationId xmlns:a16="http://schemas.microsoft.com/office/drawing/2014/main" id="{10BFDC20-4108-443F-8DF6-FACB866D9920}"/>
              </a:ext>
            </a:extLst>
          </p:cNvPr>
          <p:cNvPicPr>
            <a:picLocks noChangeAspect="1"/>
          </p:cNvPicPr>
          <p:nvPr/>
        </p:nvPicPr>
        <p:blipFill>
          <a:blip r:embed="rId2"/>
          <a:srcRect/>
          <a:stretch/>
        </p:blipFill>
        <p:spPr>
          <a:xfrm>
            <a:off x="152401" y="393557"/>
            <a:ext cx="3276600" cy="619107"/>
          </a:xfrm>
          <a:prstGeom prst="rect">
            <a:avLst/>
          </a:prstGeom>
        </p:spPr>
      </p:pic>
      <p:sp>
        <p:nvSpPr>
          <p:cNvPr id="16" name="Subtitle 2">
            <a:extLst>
              <a:ext uri="{FF2B5EF4-FFF2-40B4-BE49-F238E27FC236}">
                <a16:creationId xmlns:a16="http://schemas.microsoft.com/office/drawing/2014/main" id="{42666720-8E2B-4D8A-AD40-3D6B9D31F2D4}"/>
              </a:ext>
            </a:extLst>
          </p:cNvPr>
          <p:cNvSpPr>
            <a:spLocks noGrp="1"/>
          </p:cNvSpPr>
          <p:nvPr>
            <p:ph type="subTitle" idx="1"/>
          </p:nvPr>
        </p:nvSpPr>
        <p:spPr>
          <a:xfrm>
            <a:off x="0" y="4385815"/>
            <a:ext cx="12192000" cy="1769074"/>
          </a:xfrm>
        </p:spPr>
        <p:txBody>
          <a:bodyPr wrap="square" lIns="914400" tIns="731520" rIns="914400" bIns="731520">
            <a:spAutoFit/>
          </a:bodyPr>
          <a:lstStyle>
            <a:lvl1pPr marL="0" indent="0" algn="l">
              <a:buNone/>
              <a:defRPr sz="1800" spc="150"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lvl="0"/>
            <a:r>
              <a:rPr lang="en-US"/>
              <a:t>Click to edit Master subtitle style</a:t>
            </a:r>
          </a:p>
        </p:txBody>
      </p:sp>
      <p:sp>
        <p:nvSpPr>
          <p:cNvPr id="15" name="Slide Number Placeholder 5">
            <a:extLst>
              <a:ext uri="{FF2B5EF4-FFF2-40B4-BE49-F238E27FC236}">
                <a16:creationId xmlns:a16="http://schemas.microsoft.com/office/drawing/2014/main" id="{EF4BFDE5-457A-40DB-9499-22C104BDA87F}"/>
              </a:ext>
            </a:extLst>
          </p:cNvPr>
          <p:cNvSpPr>
            <a:spLocks noGrp="1"/>
          </p:cNvSpPr>
          <p:nvPr>
            <p:ph type="sldNum" sz="quarter" idx="4"/>
          </p:nvPr>
        </p:nvSpPr>
        <p:spPr>
          <a:xfrm>
            <a:off x="11074400" y="6339344"/>
            <a:ext cx="1117600" cy="115438"/>
          </a:xfrm>
          <a:prstGeom prst="rect">
            <a:avLst/>
          </a:prstGeom>
        </p:spPr>
        <p:txBody>
          <a:bodyPr lIns="0" tIns="0" rIns="548640" bIns="0" anchor="t" anchorCtr="0"/>
          <a:lstStyle>
            <a:lvl1pPr algn="r">
              <a:defRPr sz="750" b="0" i="0">
                <a:solidFill>
                  <a:schemeClr val="bg1"/>
                </a:solidFill>
                <a:latin typeface="Consolas" panose="020B0609020204030204" pitchFamily="49" charset="0"/>
              </a:defRPr>
            </a:lvl1pPr>
          </a:lstStyle>
          <a:p>
            <a:fld id="{B8541C84-BF73-6741-B68C-095B6B4FF560}" type="slidenum">
              <a:rPr lang="en-US" smtClean="0"/>
              <a:pPr/>
              <a:t>‹#›</a:t>
            </a:fld>
            <a:endParaRPr lang="en-US"/>
          </a:p>
        </p:txBody>
      </p:sp>
    </p:spTree>
    <p:extLst>
      <p:ext uri="{BB962C8B-B14F-4D97-AF65-F5344CB8AC3E}">
        <p14:creationId xmlns:p14="http://schemas.microsoft.com/office/powerpoint/2010/main" val="3674320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ull-Spead Image/Graphic">
    <p:spTree>
      <p:nvGrpSpPr>
        <p:cNvPr id="1" name=""/>
        <p:cNvGrpSpPr/>
        <p:nvPr/>
      </p:nvGrpSpPr>
      <p:grpSpPr>
        <a:xfrm>
          <a:off x="0" y="0"/>
          <a:ext cx="0" cy="0"/>
          <a:chOff x="0" y="0"/>
          <a:chExt cx="0" cy="0"/>
        </a:xfrm>
      </p:grpSpPr>
      <p:sp>
        <p:nvSpPr>
          <p:cNvPr id="7" name="Content Placeholder 3">
            <a:extLst>
              <a:ext uri="{FF2B5EF4-FFF2-40B4-BE49-F238E27FC236}">
                <a16:creationId xmlns:a16="http://schemas.microsoft.com/office/drawing/2014/main" id="{67D0C6E6-361C-45C6-8BDA-568FD6AA82B4}"/>
              </a:ext>
            </a:extLst>
          </p:cNvPr>
          <p:cNvSpPr>
            <a:spLocks noGrp="1"/>
          </p:cNvSpPr>
          <p:nvPr>
            <p:ph sz="quarter" idx="10"/>
          </p:nvPr>
        </p:nvSpPr>
        <p:spPr>
          <a:xfrm>
            <a:off x="0" y="0"/>
            <a:ext cx="12192000" cy="5791200"/>
          </a:xfrm>
          <a:solidFill>
            <a:schemeClr val="accent1"/>
          </a:solidFill>
          <a:effectLst>
            <a:outerShdw blurRad="50800" dist="38100" dir="5400000" algn="t" rotWithShape="0">
              <a:prstClr val="black">
                <a:alpha val="40000"/>
              </a:prstClr>
            </a:outerShdw>
          </a:effectLst>
        </p:spPr>
        <p:txBody>
          <a:bodyPr lIns="548640" tIns="548640" rIns="548640" bIns="548640"/>
          <a:lstStyle>
            <a:lvl1pPr marL="171450" indent="-171450">
              <a:buFont typeface="Arial" panose="020B0604020202020204" pitchFamily="34" charset="0"/>
              <a:buChar char="•"/>
              <a:defRPr/>
            </a:lvl1pPr>
            <a:lvl2pPr marL="514350" indent="-171450">
              <a:buFont typeface="Arial" panose="020B0604020202020204" pitchFamily="34" charset="0"/>
              <a:buChar char="•"/>
              <a:defRPr/>
            </a:lvl2pPr>
            <a:lvl3pPr marL="857250" indent="-171450">
              <a:buFont typeface="Arial" panose="020B0604020202020204" pitchFamily="34" charset="0"/>
              <a:buChar char="•"/>
              <a:defRPr/>
            </a:lvl3pPr>
            <a:lvl4pPr marL="1200150" indent="-171450">
              <a:buFont typeface="Arial" panose="020B0604020202020204" pitchFamily="34" charset="0"/>
              <a:buChar char="•"/>
              <a:defRPr/>
            </a:lvl4pPr>
            <a:lvl5pPr marL="1543050" indent="-171450">
              <a:buFont typeface="Arial" panose="020B0604020202020204" pitchFamily="34" charset="0"/>
              <a:buChar cha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Slide Number Placeholder 5">
            <a:extLst>
              <a:ext uri="{FF2B5EF4-FFF2-40B4-BE49-F238E27FC236}">
                <a16:creationId xmlns:a16="http://schemas.microsoft.com/office/drawing/2014/main" id="{E16256FE-8BA6-4A7F-BC92-0B663F579CF6}"/>
              </a:ext>
            </a:extLst>
          </p:cNvPr>
          <p:cNvSpPr txBox="1">
            <a:spLocks/>
          </p:cNvSpPr>
          <p:nvPr/>
        </p:nvSpPr>
        <p:spPr>
          <a:xfrm>
            <a:off x="11071352" y="6339344"/>
            <a:ext cx="1117600" cy="115438"/>
          </a:xfrm>
          <a:prstGeom prst="rect">
            <a:avLst/>
          </a:prstGeom>
        </p:spPr>
        <p:txBody>
          <a:bodyPr lIns="0" tIns="0" rIns="548640" bIns="0" anchor="t" anchorCtr="0"/>
          <a:lstStyle>
            <a:defPPr>
              <a:defRPr lang="en-US"/>
            </a:defPPr>
            <a:lvl1pPr marL="0" algn="r" defTabSz="914400" rtl="0" eaLnBrk="1" latinLnBrk="0" hangingPunct="1">
              <a:defRPr sz="750" b="0" i="0" kern="1200">
                <a:solidFill>
                  <a:schemeClr val="bg1"/>
                </a:solidFill>
                <a:latin typeface="Consolas" panose="020B0609020204030204" pitchFamily="49"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8541C84-BF73-6741-B68C-095B6B4FF560}" type="slidenum">
              <a:rPr lang="en-US" sz="750" smtClean="0">
                <a:solidFill>
                  <a:srgbClr val="1C2460"/>
                </a:solidFill>
              </a:rPr>
              <a:pPr/>
              <a:t>‹#›</a:t>
            </a:fld>
            <a:endParaRPr lang="en-US" sz="750">
              <a:solidFill>
                <a:srgbClr val="1C2460"/>
              </a:solidFill>
            </a:endParaRPr>
          </a:p>
        </p:txBody>
      </p:sp>
      <p:sp>
        <p:nvSpPr>
          <p:cNvPr id="6" name="Rectangle 5">
            <a:extLst>
              <a:ext uri="{FF2B5EF4-FFF2-40B4-BE49-F238E27FC236}">
                <a16:creationId xmlns:a16="http://schemas.microsoft.com/office/drawing/2014/main" id="{740A6467-ED3A-4208-9658-C3F11DEA9A05}"/>
              </a:ext>
            </a:extLst>
          </p:cNvPr>
          <p:cNvSpPr/>
          <p:nvPr/>
        </p:nvSpPr>
        <p:spPr>
          <a:xfrm>
            <a:off x="724469" y="6339355"/>
            <a:ext cx="1713931" cy="115416"/>
          </a:xfrm>
          <a:prstGeom prst="rect">
            <a:avLst/>
          </a:prstGeom>
        </p:spPr>
        <p:txBody>
          <a:bodyPr wrap="none" lIns="0" tIns="0" rIns="0" bIns="0">
            <a:spAutoFit/>
          </a:bodyPr>
          <a:lstStyle/>
          <a:p>
            <a:r>
              <a:rPr lang="en-US" sz="750" b="0" i="0" spc="195" baseline="0">
                <a:solidFill>
                  <a:schemeClr val="accent1"/>
                </a:solidFill>
                <a:latin typeface="Consolas" panose="020B0609020204030204" pitchFamily="49" charset="0"/>
              </a:rPr>
              <a:t>ILLINOIS SOLAR FOR ALL</a:t>
            </a:r>
          </a:p>
        </p:txBody>
      </p:sp>
      <p:pic>
        <p:nvPicPr>
          <p:cNvPr id="8" name="Picture 7">
            <a:extLst>
              <a:ext uri="{FF2B5EF4-FFF2-40B4-BE49-F238E27FC236}">
                <a16:creationId xmlns:a16="http://schemas.microsoft.com/office/drawing/2014/main" id="{1878F7FA-54E3-461C-85F0-EE93A894D65C}"/>
              </a:ext>
            </a:extLst>
          </p:cNvPr>
          <p:cNvPicPr>
            <a:picLocks noChangeAspect="1"/>
          </p:cNvPicPr>
          <p:nvPr/>
        </p:nvPicPr>
        <p:blipFill>
          <a:blip r:embed="rId2"/>
          <a:stretch>
            <a:fillRect/>
          </a:stretch>
        </p:blipFill>
        <p:spPr>
          <a:xfrm>
            <a:off x="270637" y="6246187"/>
            <a:ext cx="325161" cy="325161"/>
          </a:xfrm>
          <a:prstGeom prst="rect">
            <a:avLst/>
          </a:prstGeom>
          <a:noFill/>
        </p:spPr>
      </p:pic>
    </p:spTree>
    <p:extLst>
      <p:ext uri="{BB962C8B-B14F-4D97-AF65-F5344CB8AC3E}">
        <p14:creationId xmlns:p14="http://schemas.microsoft.com/office/powerpoint/2010/main" val="4242189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H1 Title Slide Large Icon">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B56F4A6-5213-4F8D-BF78-C0893638102D}"/>
              </a:ext>
            </a:extLst>
          </p:cNvPr>
          <p:cNvSpPr/>
          <p:nvPr/>
        </p:nvSpPr>
        <p:spPr>
          <a:xfrm>
            <a:off x="0" y="1"/>
            <a:ext cx="12192000" cy="6858000"/>
          </a:xfrm>
          <a:prstGeom prst="rect">
            <a:avLst/>
          </a:prstGeom>
          <a:solidFill>
            <a:srgbClr val="001E62"/>
          </a:solidFill>
          <a:effectLst>
            <a:outerShdw blurRad="254000" dist="127000" dir="5400000" algn="ctr" rotWithShape="0">
              <a:srgbClr val="000000">
                <a:alpha val="25000"/>
              </a:srgbClr>
            </a:outerShdw>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350"/>
          </a:p>
        </p:txBody>
      </p:sp>
      <p:sp>
        <p:nvSpPr>
          <p:cNvPr id="12" name="Title 1">
            <a:extLst>
              <a:ext uri="{FF2B5EF4-FFF2-40B4-BE49-F238E27FC236}">
                <a16:creationId xmlns:a16="http://schemas.microsoft.com/office/drawing/2014/main" id="{D4B307F2-3E5C-4E2F-B194-F88DF1D4DB4F}"/>
              </a:ext>
            </a:extLst>
          </p:cNvPr>
          <p:cNvSpPr>
            <a:spLocks noGrp="1"/>
          </p:cNvSpPr>
          <p:nvPr>
            <p:ph type="ctrTitle"/>
          </p:nvPr>
        </p:nvSpPr>
        <p:spPr>
          <a:xfrm>
            <a:off x="0" y="1831896"/>
            <a:ext cx="12192000" cy="2169825"/>
          </a:xfrm>
          <a:noFill/>
          <a:effectLst/>
        </p:spPr>
        <p:txBody>
          <a:bodyPr wrap="square" lIns="914400" tIns="731520" rIns="914400" bIns="731520" anchor="ctr" anchorCtr="0">
            <a:spAutoFit/>
          </a:bodyPr>
          <a:lstStyle>
            <a:lvl1pPr marL="0" indent="0" algn="l">
              <a:tabLst/>
              <a:defRPr sz="4500" b="1" i="0" spc="-113">
                <a:solidFill>
                  <a:schemeClr val="bg1"/>
                </a:solidFill>
              </a:defRPr>
            </a:lvl1pPr>
          </a:lstStyle>
          <a:p>
            <a:r>
              <a:rPr lang="en-US"/>
              <a:t>Click to edit Master title style</a:t>
            </a:r>
          </a:p>
        </p:txBody>
      </p:sp>
      <p:pic>
        <p:nvPicPr>
          <p:cNvPr id="13" name="Picture 12">
            <a:extLst>
              <a:ext uri="{FF2B5EF4-FFF2-40B4-BE49-F238E27FC236}">
                <a16:creationId xmlns:a16="http://schemas.microsoft.com/office/drawing/2014/main" id="{10BFDC20-4108-443F-8DF6-FACB866D9920}"/>
              </a:ext>
            </a:extLst>
          </p:cNvPr>
          <p:cNvPicPr>
            <a:picLocks noChangeAspect="1"/>
          </p:cNvPicPr>
          <p:nvPr/>
        </p:nvPicPr>
        <p:blipFill>
          <a:blip r:embed="rId2"/>
          <a:srcRect/>
          <a:stretch/>
        </p:blipFill>
        <p:spPr>
          <a:xfrm>
            <a:off x="-31102" y="196057"/>
            <a:ext cx="3775526" cy="1097262"/>
          </a:xfrm>
          <a:prstGeom prst="rect">
            <a:avLst/>
          </a:prstGeom>
        </p:spPr>
      </p:pic>
      <p:sp>
        <p:nvSpPr>
          <p:cNvPr id="16" name="Subtitle 2">
            <a:extLst>
              <a:ext uri="{FF2B5EF4-FFF2-40B4-BE49-F238E27FC236}">
                <a16:creationId xmlns:a16="http://schemas.microsoft.com/office/drawing/2014/main" id="{42666720-8E2B-4D8A-AD40-3D6B9D31F2D4}"/>
              </a:ext>
            </a:extLst>
          </p:cNvPr>
          <p:cNvSpPr>
            <a:spLocks noGrp="1"/>
          </p:cNvSpPr>
          <p:nvPr>
            <p:ph type="subTitle" idx="1"/>
          </p:nvPr>
        </p:nvSpPr>
        <p:spPr>
          <a:xfrm>
            <a:off x="0" y="4385815"/>
            <a:ext cx="12192000" cy="1769074"/>
          </a:xfrm>
        </p:spPr>
        <p:txBody>
          <a:bodyPr wrap="square" lIns="914400" tIns="731520" rIns="914400" bIns="731520">
            <a:spAutoFit/>
          </a:bodyPr>
          <a:lstStyle>
            <a:lvl1pPr marL="0" indent="0" algn="l">
              <a:buNone/>
              <a:defRPr sz="1800" spc="150" baseline="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lvl="0"/>
            <a:r>
              <a:rPr lang="en-US"/>
              <a:t>Click to edit Master subtitle style</a:t>
            </a:r>
          </a:p>
        </p:txBody>
      </p:sp>
      <p:sp>
        <p:nvSpPr>
          <p:cNvPr id="15" name="Slide Number Placeholder 5">
            <a:extLst>
              <a:ext uri="{FF2B5EF4-FFF2-40B4-BE49-F238E27FC236}">
                <a16:creationId xmlns:a16="http://schemas.microsoft.com/office/drawing/2014/main" id="{EF4BFDE5-457A-40DB-9499-22C104BDA87F}"/>
              </a:ext>
            </a:extLst>
          </p:cNvPr>
          <p:cNvSpPr>
            <a:spLocks noGrp="1"/>
          </p:cNvSpPr>
          <p:nvPr>
            <p:ph type="sldNum" sz="quarter" idx="4"/>
          </p:nvPr>
        </p:nvSpPr>
        <p:spPr>
          <a:xfrm>
            <a:off x="11074400" y="6339344"/>
            <a:ext cx="1117600" cy="115438"/>
          </a:xfrm>
          <a:prstGeom prst="rect">
            <a:avLst/>
          </a:prstGeom>
        </p:spPr>
        <p:txBody>
          <a:bodyPr lIns="0" tIns="0" rIns="548640" bIns="0" anchor="t" anchorCtr="0"/>
          <a:lstStyle>
            <a:lvl1pPr algn="r">
              <a:defRPr sz="850" b="0" i="0">
                <a:solidFill>
                  <a:schemeClr val="bg1"/>
                </a:solidFill>
                <a:latin typeface="Consolas" panose="020B0609020204030204" pitchFamily="49" charset="0"/>
              </a:defRPr>
            </a:lvl1pPr>
          </a:lstStyle>
          <a:p>
            <a:fld id="{B8541C84-BF73-6741-B68C-095B6B4FF560}" type="slidenum">
              <a:rPr lang="en-US" smtClean="0"/>
              <a:pPr/>
              <a:t>‹#›</a:t>
            </a:fld>
            <a:endParaRPr lang="en-US"/>
          </a:p>
        </p:txBody>
      </p:sp>
      <p:pic>
        <p:nvPicPr>
          <p:cNvPr id="3" name="Picture 2" descr="A white outline of a state in a circle">
            <a:extLst>
              <a:ext uri="{FF2B5EF4-FFF2-40B4-BE49-F238E27FC236}">
                <a16:creationId xmlns:a16="http://schemas.microsoft.com/office/drawing/2014/main" id="{F9E07F13-6DCA-B58B-5B44-8F510AE9C81B}"/>
              </a:ext>
            </a:extLst>
          </p:cNvPr>
          <p:cNvPicPr>
            <a:picLocks noChangeAspect="1"/>
          </p:cNvPicPr>
          <p:nvPr userDrawn="1"/>
        </p:nvPicPr>
        <p:blipFill>
          <a:blip r:embed="rId3">
            <a:alphaModFix amt="5000"/>
          </a:blip>
          <a:srcRect l="18889" t="18919" r="35264" b="26369"/>
          <a:stretch>
            <a:fillRect/>
          </a:stretch>
        </p:blipFill>
        <p:spPr>
          <a:xfrm>
            <a:off x="7010401" y="674537"/>
            <a:ext cx="5181599" cy="6183464"/>
          </a:xfrm>
          <a:prstGeom prst="rect">
            <a:avLst/>
          </a:prstGeom>
        </p:spPr>
      </p:pic>
    </p:spTree>
    <p:extLst>
      <p:ext uri="{BB962C8B-B14F-4D97-AF65-F5344CB8AC3E}">
        <p14:creationId xmlns:p14="http://schemas.microsoft.com/office/powerpoint/2010/main" val="1572113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Content: one-line headline">
  <p:cSld name="Section Content: one-line headline">
    <p:spTree>
      <p:nvGrpSpPr>
        <p:cNvPr id="1" name="Shape 26"/>
        <p:cNvGrpSpPr/>
        <p:nvPr/>
      </p:nvGrpSpPr>
      <p:grpSpPr>
        <a:xfrm>
          <a:off x="0" y="0"/>
          <a:ext cx="0" cy="0"/>
          <a:chOff x="0" y="0"/>
          <a:chExt cx="0" cy="0"/>
        </a:xfrm>
      </p:grpSpPr>
      <p:sp>
        <p:nvSpPr>
          <p:cNvPr id="27" name="Google Shape;27;p27"/>
          <p:cNvSpPr txBox="1">
            <a:spLocks noGrp="1"/>
          </p:cNvSpPr>
          <p:nvPr>
            <p:ph type="body" idx="1"/>
          </p:nvPr>
        </p:nvSpPr>
        <p:spPr>
          <a:xfrm>
            <a:off x="0" y="1338829"/>
            <a:ext cx="12192000" cy="5519172"/>
          </a:xfrm>
          <a:prstGeom prst="rect">
            <a:avLst/>
          </a:prstGeom>
          <a:noFill/>
          <a:ln>
            <a:noFill/>
          </a:ln>
        </p:spPr>
        <p:txBody>
          <a:bodyPr spcFirstLastPara="1" wrap="square" lIns="548625" tIns="548625" rIns="548625" bIns="548625" anchor="t" anchorCtr="0">
            <a:noAutofit/>
          </a:bodyPr>
          <a:lstStyle>
            <a:lvl1pPr marL="457200" lvl="0" indent="-361950" algn="l">
              <a:lnSpc>
                <a:spcPct val="114285"/>
              </a:lnSpc>
              <a:spcBef>
                <a:spcPts val="750"/>
              </a:spcBef>
              <a:spcAft>
                <a:spcPts val="0"/>
              </a:spcAft>
              <a:buClr>
                <a:srgbClr val="E04E22"/>
              </a:buClr>
              <a:buSzPts val="2100"/>
              <a:buFont typeface="Arial"/>
              <a:buChar char="•"/>
              <a:defRPr/>
            </a:lvl1pPr>
            <a:lvl2pPr marL="914400" lvl="1" indent="-361950" algn="l">
              <a:lnSpc>
                <a:spcPct val="114285"/>
              </a:lnSpc>
              <a:spcBef>
                <a:spcPts val="375"/>
              </a:spcBef>
              <a:spcAft>
                <a:spcPts val="0"/>
              </a:spcAft>
              <a:buClr>
                <a:srgbClr val="E04E22"/>
              </a:buClr>
              <a:buSzPts val="2100"/>
              <a:buFont typeface="Arial"/>
              <a:buChar char="•"/>
              <a:defRPr/>
            </a:lvl2pPr>
            <a:lvl3pPr marL="1371600" lvl="2" indent="-361950" algn="l">
              <a:lnSpc>
                <a:spcPct val="114285"/>
              </a:lnSpc>
              <a:spcBef>
                <a:spcPts val="375"/>
              </a:spcBef>
              <a:spcAft>
                <a:spcPts val="0"/>
              </a:spcAft>
              <a:buClr>
                <a:srgbClr val="E04E22"/>
              </a:buClr>
              <a:buSzPts val="2100"/>
              <a:buFont typeface="Arial"/>
              <a:buChar char="•"/>
              <a:defRPr/>
            </a:lvl3pPr>
            <a:lvl4pPr marL="1828800" lvl="3" indent="-361950" algn="l">
              <a:lnSpc>
                <a:spcPct val="114285"/>
              </a:lnSpc>
              <a:spcBef>
                <a:spcPts val="375"/>
              </a:spcBef>
              <a:spcAft>
                <a:spcPts val="0"/>
              </a:spcAft>
              <a:buClr>
                <a:srgbClr val="E04E22"/>
              </a:buClr>
              <a:buSzPts val="2100"/>
              <a:buFont typeface="Arial"/>
              <a:buChar char="•"/>
              <a:defRPr/>
            </a:lvl4pPr>
            <a:lvl5pPr marL="2286000" lvl="4" indent="-361950" algn="l">
              <a:lnSpc>
                <a:spcPct val="114285"/>
              </a:lnSpc>
              <a:spcBef>
                <a:spcPts val="375"/>
              </a:spcBef>
              <a:spcAft>
                <a:spcPts val="0"/>
              </a:spcAft>
              <a:buClr>
                <a:srgbClr val="E04E22"/>
              </a:buClr>
              <a:buSzPts val="2100"/>
              <a:buFont typeface="Arial"/>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8" name="Google Shape;28;p27"/>
          <p:cNvSpPr txBox="1">
            <a:spLocks noGrp="1"/>
          </p:cNvSpPr>
          <p:nvPr>
            <p:ph type="title"/>
          </p:nvPr>
        </p:nvSpPr>
        <p:spPr>
          <a:xfrm>
            <a:off x="0" y="0"/>
            <a:ext cx="12188952" cy="1338828"/>
          </a:xfrm>
          <a:prstGeom prst="rect">
            <a:avLst/>
          </a:prstGeom>
          <a:solidFill>
            <a:schemeClr val="accent1"/>
          </a:solidFill>
          <a:ln>
            <a:noFill/>
          </a:ln>
          <a:effectLst>
            <a:outerShdw blurRad="203200" dist="114300" dir="5400000" algn="ctr" rotWithShape="0">
              <a:srgbClr val="000000">
                <a:alpha val="0"/>
              </a:srgbClr>
            </a:outerShdw>
          </a:effectLst>
        </p:spPr>
        <p:txBody>
          <a:bodyPr spcFirstLastPara="1" wrap="square" lIns="548625" tIns="457200" rIns="548625" bIns="457200" anchor="t" anchorCtr="0">
            <a:spAutoFit/>
          </a:bodyPr>
          <a:lstStyle>
            <a:lvl1pPr lvl="0" algn="l">
              <a:lnSpc>
                <a:spcPct val="100000"/>
              </a:lnSpc>
              <a:spcBef>
                <a:spcPts val="0"/>
              </a:spcBef>
              <a:spcAft>
                <a:spcPts val="0"/>
              </a:spcAft>
              <a:buClr>
                <a:schemeClr val="lt1"/>
              </a:buClr>
              <a:buSzPts val="2700"/>
              <a:buFont typeface="Calibri"/>
              <a:buNone/>
              <a:defRPr sz="2700" b="1" i="0">
                <a:solidFill>
                  <a:schemeClr val="lt1"/>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7"/>
          <p:cNvSpPr/>
          <p:nvPr/>
        </p:nvSpPr>
        <p:spPr>
          <a:xfrm>
            <a:off x="762760" y="6339355"/>
            <a:ext cx="2285241" cy="115416"/>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750" b="0" i="0">
                <a:solidFill>
                  <a:schemeClr val="accent1"/>
                </a:solidFill>
                <a:latin typeface="Consolas"/>
                <a:ea typeface="Consolas"/>
                <a:cs typeface="Consolas"/>
                <a:sym typeface="Consolas"/>
              </a:rPr>
              <a:t>ILLINOIS SOLAR FOR ALL</a:t>
            </a:r>
            <a:endParaRPr sz="1400"/>
          </a:p>
        </p:txBody>
      </p:sp>
      <p:pic>
        <p:nvPicPr>
          <p:cNvPr id="30" name="Google Shape;30;p27"/>
          <p:cNvPicPr preferRelativeResize="0"/>
          <p:nvPr/>
        </p:nvPicPr>
        <p:blipFill rotWithShape="1">
          <a:blip r:embed="rId2">
            <a:alphaModFix/>
          </a:blip>
          <a:srcRect/>
          <a:stretch/>
        </p:blipFill>
        <p:spPr>
          <a:xfrm>
            <a:off x="270636" y="6246187"/>
            <a:ext cx="402336" cy="301752"/>
          </a:xfrm>
          <a:prstGeom prst="rect">
            <a:avLst/>
          </a:prstGeom>
          <a:noFill/>
          <a:ln>
            <a:noFill/>
          </a:ln>
        </p:spPr>
      </p:pic>
      <p:sp>
        <p:nvSpPr>
          <p:cNvPr id="31" name="Google Shape;31;p27"/>
          <p:cNvSpPr txBox="1"/>
          <p:nvPr/>
        </p:nvSpPr>
        <p:spPr>
          <a:xfrm>
            <a:off x="11071352" y="6339344"/>
            <a:ext cx="1117600" cy="115438"/>
          </a:xfrm>
          <a:prstGeom prst="rect">
            <a:avLst/>
          </a:prstGeom>
          <a:noFill/>
          <a:ln>
            <a:noFill/>
          </a:ln>
        </p:spPr>
        <p:txBody>
          <a:bodyPr spcFirstLastPara="1" wrap="square" lIns="0" tIns="0" rIns="548625" bIns="0" anchor="t" anchorCtr="0">
            <a:noAutofit/>
          </a:bodyPr>
          <a:lstStyle/>
          <a:p>
            <a:pPr marL="0" marR="0" lvl="0" indent="0" algn="r" rtl="0">
              <a:spcBef>
                <a:spcPts val="0"/>
              </a:spcBef>
              <a:spcAft>
                <a:spcPts val="0"/>
              </a:spcAft>
              <a:buNone/>
            </a:pPr>
            <a:fld id="{00000000-1234-1234-1234-123412341234}" type="slidenum">
              <a:rPr lang="en-US" sz="750" b="0" i="0">
                <a:solidFill>
                  <a:srgbClr val="1C2460"/>
                </a:solidFill>
                <a:latin typeface="Consolas"/>
                <a:ea typeface="Consolas"/>
                <a:cs typeface="Consolas"/>
                <a:sym typeface="Consolas"/>
              </a:rPr>
              <a:pPr marL="0" marR="0" lvl="0" indent="0" algn="r" rtl="0">
                <a:spcBef>
                  <a:spcPts val="0"/>
                </a:spcBef>
                <a:spcAft>
                  <a:spcPts val="0"/>
                </a:spcAft>
                <a:buNone/>
              </a:pPr>
              <a:t>‹#›</a:t>
            </a:fld>
            <a:endParaRPr sz="750" b="0" i="0">
              <a:solidFill>
                <a:srgbClr val="1C2460"/>
              </a:solidFill>
              <a:latin typeface="Consolas"/>
              <a:ea typeface="Consolas"/>
              <a:cs typeface="Consolas"/>
              <a:sym typeface="Consolas"/>
            </a:endParaRPr>
          </a:p>
        </p:txBody>
      </p:sp>
    </p:spTree>
    <p:extLst>
      <p:ext uri="{BB962C8B-B14F-4D97-AF65-F5344CB8AC3E}">
        <p14:creationId xmlns:p14="http://schemas.microsoft.com/office/powerpoint/2010/main" val="27006026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H2 title slid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2F62271-BE0F-4EBA-A2E4-D346A96EE71F}"/>
              </a:ext>
            </a:extLst>
          </p:cNvPr>
          <p:cNvSpPr/>
          <p:nvPr/>
        </p:nvSpPr>
        <p:spPr>
          <a:xfrm>
            <a:off x="0" y="3962401"/>
            <a:ext cx="12192000" cy="2895600"/>
          </a:xfrm>
          <a:prstGeom prst="rect">
            <a:avLst/>
          </a:prstGeom>
          <a:solidFill>
            <a:srgbClr val="5062E5"/>
          </a:solidFill>
          <a:ln>
            <a:noFill/>
          </a:ln>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350"/>
          </a:p>
        </p:txBody>
      </p:sp>
      <p:sp>
        <p:nvSpPr>
          <p:cNvPr id="24" name="Rectangle 23">
            <a:extLst>
              <a:ext uri="{FF2B5EF4-FFF2-40B4-BE49-F238E27FC236}">
                <a16:creationId xmlns:a16="http://schemas.microsoft.com/office/drawing/2014/main" id="{FD7E3DCA-8521-4697-87DC-B47338836514}"/>
              </a:ext>
            </a:extLst>
          </p:cNvPr>
          <p:cNvSpPr/>
          <p:nvPr/>
        </p:nvSpPr>
        <p:spPr>
          <a:xfrm rot="5400000">
            <a:off x="3390901" y="-3390901"/>
            <a:ext cx="5410200" cy="12192001"/>
          </a:xfrm>
          <a:prstGeom prst="rect">
            <a:avLst/>
          </a:prstGeom>
          <a:solidFill>
            <a:schemeClr val="tx2"/>
          </a:solidFill>
          <a:ln>
            <a:noFill/>
          </a:ln>
          <a:effectLst>
            <a:outerShdw blurRad="254000" dist="127000" dir="5400000" algn="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spc="30" baseline="0"/>
          </a:p>
        </p:txBody>
      </p:sp>
      <p:sp>
        <p:nvSpPr>
          <p:cNvPr id="12" name="Title 1">
            <a:extLst>
              <a:ext uri="{FF2B5EF4-FFF2-40B4-BE49-F238E27FC236}">
                <a16:creationId xmlns:a16="http://schemas.microsoft.com/office/drawing/2014/main" id="{D4B307F2-3E5C-4E2F-B194-F88DF1D4DB4F}"/>
              </a:ext>
            </a:extLst>
          </p:cNvPr>
          <p:cNvSpPr>
            <a:spLocks noGrp="1"/>
          </p:cNvSpPr>
          <p:nvPr>
            <p:ph type="ctrTitle"/>
          </p:nvPr>
        </p:nvSpPr>
        <p:spPr>
          <a:xfrm>
            <a:off x="0" y="3317096"/>
            <a:ext cx="12192000" cy="2062103"/>
          </a:xfrm>
          <a:noFill/>
          <a:effectLst/>
        </p:spPr>
        <p:txBody>
          <a:bodyPr wrap="square" lIns="548640" tIns="731520" rIns="548640" bIns="731520" anchor="b" anchorCtr="0">
            <a:spAutoFit/>
          </a:bodyPr>
          <a:lstStyle>
            <a:lvl1pPr marL="0" indent="0" algn="l">
              <a:tabLst/>
              <a:defRPr sz="3600" b="1" i="0" spc="-113">
                <a:solidFill>
                  <a:schemeClr val="bg1"/>
                </a:solidFill>
              </a:defRPr>
            </a:lvl1pPr>
          </a:lstStyle>
          <a:p>
            <a:r>
              <a:rPr lang="en-US"/>
              <a:t>Click to edit Master title style</a:t>
            </a:r>
          </a:p>
        </p:txBody>
      </p:sp>
      <p:sp>
        <p:nvSpPr>
          <p:cNvPr id="14" name="Slide Number Placeholder 5">
            <a:extLst>
              <a:ext uri="{FF2B5EF4-FFF2-40B4-BE49-F238E27FC236}">
                <a16:creationId xmlns:a16="http://schemas.microsoft.com/office/drawing/2014/main" id="{AD69674C-673D-4FEA-949F-AFC9338769F7}"/>
              </a:ext>
            </a:extLst>
          </p:cNvPr>
          <p:cNvSpPr>
            <a:spLocks noGrp="1"/>
          </p:cNvSpPr>
          <p:nvPr>
            <p:ph type="sldNum" sz="quarter" idx="4"/>
          </p:nvPr>
        </p:nvSpPr>
        <p:spPr>
          <a:xfrm>
            <a:off x="11074400" y="6339344"/>
            <a:ext cx="1117600" cy="115438"/>
          </a:xfrm>
          <a:prstGeom prst="rect">
            <a:avLst/>
          </a:prstGeom>
        </p:spPr>
        <p:txBody>
          <a:bodyPr lIns="0" tIns="0" rIns="548640" bIns="0" anchor="t" anchorCtr="0"/>
          <a:lstStyle>
            <a:lvl1pPr algn="r">
              <a:defRPr sz="750" b="0" i="0">
                <a:solidFill>
                  <a:schemeClr val="bg1"/>
                </a:solidFill>
                <a:latin typeface="Consolas" panose="020B0609020204030204" pitchFamily="49" charset="0"/>
              </a:defRPr>
            </a:lvl1pPr>
          </a:lstStyle>
          <a:p>
            <a:fld id="{B8541C84-BF73-6741-B68C-095B6B4FF560}" type="slidenum">
              <a:rPr lang="en-US" smtClean="0"/>
              <a:pPr/>
              <a:t>‹#›</a:t>
            </a:fld>
            <a:endParaRPr lang="en-US"/>
          </a:p>
        </p:txBody>
      </p:sp>
      <p:pic>
        <p:nvPicPr>
          <p:cNvPr id="22" name="Picture 21">
            <a:extLst>
              <a:ext uri="{FF2B5EF4-FFF2-40B4-BE49-F238E27FC236}">
                <a16:creationId xmlns:a16="http://schemas.microsoft.com/office/drawing/2014/main" id="{CFEF3301-E449-4E8E-A728-4E49AD77AB73}"/>
              </a:ext>
            </a:extLst>
          </p:cNvPr>
          <p:cNvPicPr>
            <a:picLocks noChangeAspect="1"/>
          </p:cNvPicPr>
          <p:nvPr/>
        </p:nvPicPr>
        <p:blipFill>
          <a:blip r:embed="rId2"/>
          <a:stretch>
            <a:fillRect/>
          </a:stretch>
        </p:blipFill>
        <p:spPr>
          <a:xfrm>
            <a:off x="270637" y="6246187"/>
            <a:ext cx="325161" cy="325161"/>
          </a:xfrm>
          <a:prstGeom prst="rect">
            <a:avLst/>
          </a:prstGeom>
        </p:spPr>
      </p:pic>
      <p:sp>
        <p:nvSpPr>
          <p:cNvPr id="23" name="Rectangle 22">
            <a:extLst>
              <a:ext uri="{FF2B5EF4-FFF2-40B4-BE49-F238E27FC236}">
                <a16:creationId xmlns:a16="http://schemas.microsoft.com/office/drawing/2014/main" id="{65246872-6FB4-4CE7-8414-8A5162A50517}"/>
              </a:ext>
            </a:extLst>
          </p:cNvPr>
          <p:cNvSpPr/>
          <p:nvPr/>
        </p:nvSpPr>
        <p:spPr>
          <a:xfrm>
            <a:off x="724469" y="6339355"/>
            <a:ext cx="1713931" cy="115416"/>
          </a:xfrm>
          <a:prstGeom prst="rect">
            <a:avLst/>
          </a:prstGeom>
        </p:spPr>
        <p:txBody>
          <a:bodyPr wrap="none" lIns="0" tIns="0" rIns="0" bIns="0">
            <a:spAutoFit/>
          </a:bodyPr>
          <a:lstStyle/>
          <a:p>
            <a:r>
              <a:rPr lang="en-US" sz="750" b="0" i="0" spc="195" baseline="0">
                <a:solidFill>
                  <a:schemeClr val="bg1"/>
                </a:solidFill>
                <a:latin typeface="Consolas" panose="020B0609020204030204" pitchFamily="49" charset="0"/>
              </a:rPr>
              <a:t>ILLINOIS SOLAR FOR ALL</a:t>
            </a:r>
          </a:p>
        </p:txBody>
      </p:sp>
    </p:spTree>
    <p:extLst>
      <p:ext uri="{BB962C8B-B14F-4D97-AF65-F5344CB8AC3E}">
        <p14:creationId xmlns:p14="http://schemas.microsoft.com/office/powerpoint/2010/main" val="3929879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H3 title slid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2F62271-BE0F-4EBA-A2E4-D346A96EE71F}"/>
              </a:ext>
            </a:extLst>
          </p:cNvPr>
          <p:cNvSpPr/>
          <p:nvPr/>
        </p:nvSpPr>
        <p:spPr>
          <a:xfrm>
            <a:off x="0" y="3962401"/>
            <a:ext cx="12192000" cy="2895600"/>
          </a:xfrm>
          <a:prstGeom prst="rect">
            <a:avLst/>
          </a:prstGeom>
          <a:solidFill>
            <a:srgbClr val="5062E5"/>
          </a:solidFill>
          <a:ln>
            <a:noFill/>
          </a:ln>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sz="1350"/>
          </a:p>
        </p:txBody>
      </p:sp>
      <p:sp>
        <p:nvSpPr>
          <p:cNvPr id="24" name="Rectangle 23">
            <a:extLst>
              <a:ext uri="{FF2B5EF4-FFF2-40B4-BE49-F238E27FC236}">
                <a16:creationId xmlns:a16="http://schemas.microsoft.com/office/drawing/2014/main" id="{FD7E3DCA-8521-4697-87DC-B47338836514}"/>
              </a:ext>
            </a:extLst>
          </p:cNvPr>
          <p:cNvSpPr/>
          <p:nvPr/>
        </p:nvSpPr>
        <p:spPr>
          <a:xfrm rot="5400000">
            <a:off x="2667000" y="-2667000"/>
            <a:ext cx="6858002" cy="12192001"/>
          </a:xfrm>
          <a:prstGeom prst="rect">
            <a:avLst/>
          </a:prstGeom>
          <a:solidFill>
            <a:schemeClr val="tx2"/>
          </a:solidFill>
          <a:ln>
            <a:noFill/>
          </a:ln>
          <a:effectLst>
            <a:outerShdw blurRad="254000" dist="127000" dir="5400000" algn="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spc="30" baseline="0"/>
          </a:p>
        </p:txBody>
      </p:sp>
      <p:sp>
        <p:nvSpPr>
          <p:cNvPr id="12" name="Title 1">
            <a:extLst>
              <a:ext uri="{FF2B5EF4-FFF2-40B4-BE49-F238E27FC236}">
                <a16:creationId xmlns:a16="http://schemas.microsoft.com/office/drawing/2014/main" id="{D4B307F2-3E5C-4E2F-B194-F88DF1D4DB4F}"/>
              </a:ext>
            </a:extLst>
          </p:cNvPr>
          <p:cNvSpPr>
            <a:spLocks noGrp="1"/>
          </p:cNvSpPr>
          <p:nvPr>
            <p:ph type="ctrTitle"/>
          </p:nvPr>
        </p:nvSpPr>
        <p:spPr>
          <a:xfrm>
            <a:off x="0" y="3409428"/>
            <a:ext cx="12192000" cy="1969770"/>
          </a:xfrm>
          <a:noFill/>
          <a:effectLst/>
        </p:spPr>
        <p:txBody>
          <a:bodyPr wrap="square" lIns="548640" tIns="731520" rIns="548640" bIns="731520" anchor="b" anchorCtr="0">
            <a:spAutoFit/>
          </a:bodyPr>
          <a:lstStyle>
            <a:lvl1pPr marL="0" indent="0" algn="l">
              <a:tabLst/>
              <a:defRPr sz="2800" b="1" i="0" spc="-113">
                <a:solidFill>
                  <a:schemeClr val="bg1"/>
                </a:solidFill>
              </a:defRPr>
            </a:lvl1pPr>
          </a:lstStyle>
          <a:p>
            <a:r>
              <a:rPr lang="en-US"/>
              <a:t>Click to edit Master title style</a:t>
            </a:r>
          </a:p>
        </p:txBody>
      </p:sp>
      <p:sp>
        <p:nvSpPr>
          <p:cNvPr id="14" name="Slide Number Placeholder 5">
            <a:extLst>
              <a:ext uri="{FF2B5EF4-FFF2-40B4-BE49-F238E27FC236}">
                <a16:creationId xmlns:a16="http://schemas.microsoft.com/office/drawing/2014/main" id="{AD69674C-673D-4FEA-949F-AFC9338769F7}"/>
              </a:ext>
            </a:extLst>
          </p:cNvPr>
          <p:cNvSpPr>
            <a:spLocks noGrp="1"/>
          </p:cNvSpPr>
          <p:nvPr>
            <p:ph type="sldNum" sz="quarter" idx="4"/>
          </p:nvPr>
        </p:nvSpPr>
        <p:spPr>
          <a:xfrm>
            <a:off x="11074400" y="6339344"/>
            <a:ext cx="1117600" cy="115438"/>
          </a:xfrm>
          <a:prstGeom prst="rect">
            <a:avLst/>
          </a:prstGeom>
        </p:spPr>
        <p:txBody>
          <a:bodyPr lIns="0" tIns="0" rIns="548640" bIns="0" anchor="t" anchorCtr="0"/>
          <a:lstStyle>
            <a:lvl1pPr algn="r">
              <a:defRPr sz="750" b="0" i="0">
                <a:solidFill>
                  <a:schemeClr val="bg1"/>
                </a:solidFill>
                <a:latin typeface="Consolas" panose="020B0609020204030204" pitchFamily="49" charset="0"/>
              </a:defRPr>
            </a:lvl1pPr>
          </a:lstStyle>
          <a:p>
            <a:fld id="{B8541C84-BF73-6741-B68C-095B6B4FF560}" type="slidenum">
              <a:rPr lang="en-US" smtClean="0"/>
              <a:pPr/>
              <a:t>‹#›</a:t>
            </a:fld>
            <a:endParaRPr lang="en-US"/>
          </a:p>
        </p:txBody>
      </p:sp>
      <p:sp>
        <p:nvSpPr>
          <p:cNvPr id="16" name="Subtitle 2">
            <a:extLst>
              <a:ext uri="{FF2B5EF4-FFF2-40B4-BE49-F238E27FC236}">
                <a16:creationId xmlns:a16="http://schemas.microsoft.com/office/drawing/2014/main" id="{0AD06431-E609-48F4-95AD-12DCAF09EB3F}"/>
              </a:ext>
            </a:extLst>
          </p:cNvPr>
          <p:cNvSpPr>
            <a:spLocks noGrp="1"/>
          </p:cNvSpPr>
          <p:nvPr>
            <p:ph type="subTitle" idx="1"/>
          </p:nvPr>
        </p:nvSpPr>
        <p:spPr>
          <a:xfrm>
            <a:off x="0" y="4746076"/>
            <a:ext cx="12192000" cy="633122"/>
          </a:xfrm>
        </p:spPr>
        <p:txBody>
          <a:bodyPr wrap="square" lIns="548640" tIns="182880" rIns="548640" bIns="182880">
            <a:spAutoFit/>
          </a:bodyPr>
          <a:lstStyle>
            <a:lvl1pPr marL="0" indent="0" algn="l">
              <a:buNone/>
              <a:defRPr sz="1000" spc="150" baseline="0">
                <a:solidFill>
                  <a:srgbClr val="FACE0C"/>
                </a:solidFill>
                <a:latin typeface="Consolas" panose="020B0609020204030204" pitchFamily="49"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lvl="0"/>
            <a:r>
              <a:rPr lang="en-US"/>
              <a:t>Click to edit Master subtitle style</a:t>
            </a:r>
          </a:p>
        </p:txBody>
      </p:sp>
      <p:pic>
        <p:nvPicPr>
          <p:cNvPr id="9" name="Picture 8">
            <a:extLst>
              <a:ext uri="{FF2B5EF4-FFF2-40B4-BE49-F238E27FC236}">
                <a16:creationId xmlns:a16="http://schemas.microsoft.com/office/drawing/2014/main" id="{43807E91-83D2-420F-9B2E-B577F71CC7CE}"/>
              </a:ext>
            </a:extLst>
          </p:cNvPr>
          <p:cNvPicPr>
            <a:picLocks noChangeAspect="1"/>
          </p:cNvPicPr>
          <p:nvPr/>
        </p:nvPicPr>
        <p:blipFill>
          <a:blip r:embed="rId2"/>
          <a:stretch>
            <a:fillRect/>
          </a:stretch>
        </p:blipFill>
        <p:spPr>
          <a:xfrm>
            <a:off x="270637" y="6246187"/>
            <a:ext cx="325161" cy="325161"/>
          </a:xfrm>
          <a:prstGeom prst="rect">
            <a:avLst/>
          </a:prstGeom>
        </p:spPr>
      </p:pic>
      <p:sp>
        <p:nvSpPr>
          <p:cNvPr id="10" name="Rectangle 9">
            <a:extLst>
              <a:ext uri="{FF2B5EF4-FFF2-40B4-BE49-F238E27FC236}">
                <a16:creationId xmlns:a16="http://schemas.microsoft.com/office/drawing/2014/main" id="{7F894F7D-F6DD-46DE-B43A-675A69ADA667}"/>
              </a:ext>
            </a:extLst>
          </p:cNvPr>
          <p:cNvSpPr/>
          <p:nvPr/>
        </p:nvSpPr>
        <p:spPr>
          <a:xfrm>
            <a:off x="724469" y="6339355"/>
            <a:ext cx="1713931" cy="115416"/>
          </a:xfrm>
          <a:prstGeom prst="rect">
            <a:avLst/>
          </a:prstGeom>
        </p:spPr>
        <p:txBody>
          <a:bodyPr wrap="none" lIns="0" tIns="0" rIns="0" bIns="0">
            <a:spAutoFit/>
          </a:bodyPr>
          <a:lstStyle/>
          <a:p>
            <a:r>
              <a:rPr lang="en-US" sz="750" b="0" i="0" spc="195" baseline="0">
                <a:solidFill>
                  <a:schemeClr val="bg1"/>
                </a:solidFill>
                <a:latin typeface="Consolas" panose="020B0609020204030204" pitchFamily="49" charset="0"/>
              </a:rPr>
              <a:t>ILLINOIS SOLAR FOR ALL</a:t>
            </a:r>
          </a:p>
        </p:txBody>
      </p:sp>
    </p:spTree>
    <p:extLst>
      <p:ext uri="{BB962C8B-B14F-4D97-AF65-F5344CB8AC3E}">
        <p14:creationId xmlns:p14="http://schemas.microsoft.com/office/powerpoint/2010/main" val="721358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Open: Option 1">
    <p:bg>
      <p:bgPr>
        <a:solidFill>
          <a:schemeClr val="accent1"/>
        </a:solidFill>
        <a:effectLst/>
      </p:bgPr>
    </p:bg>
    <p:spTree>
      <p:nvGrpSpPr>
        <p:cNvPr id="1" name=""/>
        <p:cNvGrpSpPr/>
        <p:nvPr/>
      </p:nvGrpSpPr>
      <p:grpSpPr>
        <a:xfrm>
          <a:off x="0" y="0"/>
          <a:ext cx="0" cy="0"/>
          <a:chOff x="0" y="0"/>
          <a:chExt cx="0" cy="0"/>
        </a:xfrm>
      </p:grpSpPr>
      <p:sp>
        <p:nvSpPr>
          <p:cNvPr id="10" name="Picture Placeholder 5">
            <a:extLst>
              <a:ext uri="{FF2B5EF4-FFF2-40B4-BE49-F238E27FC236}">
                <a16:creationId xmlns:a16="http://schemas.microsoft.com/office/drawing/2014/main" id="{2002BCC4-E894-434A-9AF4-1325BCB321CE}"/>
              </a:ext>
            </a:extLst>
          </p:cNvPr>
          <p:cNvSpPr>
            <a:spLocks noGrp="1"/>
          </p:cNvSpPr>
          <p:nvPr>
            <p:ph type="pic" sz="quarter" idx="10"/>
          </p:nvPr>
        </p:nvSpPr>
        <p:spPr>
          <a:xfrm>
            <a:off x="6096000" y="0"/>
            <a:ext cx="6096000" cy="6858000"/>
          </a:xfrm>
          <a:solidFill>
            <a:schemeClr val="accent1"/>
          </a:solidFill>
          <a:effectLst>
            <a:innerShdw blurRad="254000" dist="127000" dir="16200000">
              <a:prstClr val="black">
                <a:alpha val="25000"/>
              </a:prstClr>
            </a:innerShdw>
          </a:effectLst>
        </p:spPr>
        <p:txBody>
          <a:bodyPr lIns="548640" tIns="914400" rIns="548640" bIns="914400"/>
          <a:lstStyle/>
          <a:p>
            <a:r>
              <a:rPr lang="en-US"/>
              <a:t>Click icon to add picture</a:t>
            </a:r>
          </a:p>
        </p:txBody>
      </p:sp>
      <p:sp>
        <p:nvSpPr>
          <p:cNvPr id="14" name="Rectangle 13">
            <a:extLst>
              <a:ext uri="{FF2B5EF4-FFF2-40B4-BE49-F238E27FC236}">
                <a16:creationId xmlns:a16="http://schemas.microsoft.com/office/drawing/2014/main" id="{EDD1C880-B94E-4C84-AE07-98EEEBFA175D}"/>
              </a:ext>
            </a:extLst>
          </p:cNvPr>
          <p:cNvSpPr/>
          <p:nvPr/>
        </p:nvSpPr>
        <p:spPr>
          <a:xfrm>
            <a:off x="0" y="-1"/>
            <a:ext cx="6096000" cy="6858002"/>
          </a:xfrm>
          <a:prstGeom prst="rect">
            <a:avLst/>
          </a:prstGeom>
          <a:solidFill>
            <a:schemeClr val="tx2"/>
          </a:solidFill>
          <a:ln>
            <a:noFill/>
          </a:ln>
          <a:effectLst>
            <a:outerShdw blurRad="254000" dist="127000" algn="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6" name="Slide Number Placeholder 5">
            <a:extLst>
              <a:ext uri="{FF2B5EF4-FFF2-40B4-BE49-F238E27FC236}">
                <a16:creationId xmlns:a16="http://schemas.microsoft.com/office/drawing/2014/main" id="{1692F3B6-A497-42BC-BBD6-831544CF5C39}"/>
              </a:ext>
            </a:extLst>
          </p:cNvPr>
          <p:cNvSpPr>
            <a:spLocks noGrp="1"/>
          </p:cNvSpPr>
          <p:nvPr>
            <p:ph type="sldNum" sz="quarter" idx="4"/>
          </p:nvPr>
        </p:nvSpPr>
        <p:spPr>
          <a:xfrm>
            <a:off x="11074400" y="6339344"/>
            <a:ext cx="1117600" cy="115438"/>
          </a:xfrm>
          <a:prstGeom prst="rect">
            <a:avLst/>
          </a:prstGeom>
        </p:spPr>
        <p:txBody>
          <a:bodyPr lIns="0" tIns="0" rIns="548640" bIns="0" anchor="t" anchorCtr="0"/>
          <a:lstStyle>
            <a:lvl1pPr algn="r">
              <a:defRPr sz="750" b="0" i="0">
                <a:solidFill>
                  <a:schemeClr val="bg1"/>
                </a:solidFill>
                <a:latin typeface="Consolas" panose="020B0609020204030204" pitchFamily="49" charset="0"/>
              </a:defRPr>
            </a:lvl1pPr>
          </a:lstStyle>
          <a:p>
            <a:fld id="{B8541C84-BF73-6741-B68C-095B6B4FF560}" type="slidenum">
              <a:rPr lang="en-US" smtClean="0"/>
              <a:pPr/>
              <a:t>‹#›</a:t>
            </a:fld>
            <a:endParaRPr lang="en-US"/>
          </a:p>
        </p:txBody>
      </p:sp>
      <p:sp>
        <p:nvSpPr>
          <p:cNvPr id="12" name="Title 1">
            <a:extLst>
              <a:ext uri="{FF2B5EF4-FFF2-40B4-BE49-F238E27FC236}">
                <a16:creationId xmlns:a16="http://schemas.microsoft.com/office/drawing/2014/main" id="{EEB080FB-4A4F-4A7B-A97F-6343862D90C3}"/>
              </a:ext>
            </a:extLst>
          </p:cNvPr>
          <p:cNvSpPr>
            <a:spLocks noGrp="1"/>
          </p:cNvSpPr>
          <p:nvPr>
            <p:ph type="ctrTitle"/>
          </p:nvPr>
        </p:nvSpPr>
        <p:spPr>
          <a:xfrm>
            <a:off x="0" y="1"/>
            <a:ext cx="6096000" cy="2769989"/>
          </a:xfrm>
          <a:noFill/>
          <a:effectLst/>
        </p:spPr>
        <p:txBody>
          <a:bodyPr wrap="square" lIns="548640" tIns="914400" rIns="548640" bIns="914400" anchor="t" anchorCtr="0">
            <a:spAutoFit/>
          </a:bodyPr>
          <a:lstStyle>
            <a:lvl1pPr marL="0" indent="0" algn="l">
              <a:lnSpc>
                <a:spcPts val="3600"/>
              </a:lnSpc>
              <a:tabLst/>
              <a:defRPr sz="3600" b="1" i="0" spc="-30" baseline="0">
                <a:solidFill>
                  <a:schemeClr val="bg1"/>
                </a:solidFill>
              </a:defRPr>
            </a:lvl1pPr>
          </a:lstStyle>
          <a:p>
            <a:r>
              <a:rPr lang="en-US"/>
              <a:t>Click to edit Master title style</a:t>
            </a:r>
          </a:p>
        </p:txBody>
      </p:sp>
      <p:pic>
        <p:nvPicPr>
          <p:cNvPr id="2" name="Picture 1">
            <a:extLst>
              <a:ext uri="{FF2B5EF4-FFF2-40B4-BE49-F238E27FC236}">
                <a16:creationId xmlns:a16="http://schemas.microsoft.com/office/drawing/2014/main" id="{9A53564C-C20B-D01F-3A69-231BD3259813}"/>
              </a:ext>
            </a:extLst>
          </p:cNvPr>
          <p:cNvPicPr>
            <a:picLocks noChangeAspect="1"/>
          </p:cNvPicPr>
          <p:nvPr userDrawn="1"/>
        </p:nvPicPr>
        <p:blipFill>
          <a:blip r:embed="rId2"/>
          <a:stretch>
            <a:fillRect/>
          </a:stretch>
        </p:blipFill>
        <p:spPr>
          <a:xfrm>
            <a:off x="270637" y="6246187"/>
            <a:ext cx="325161" cy="325161"/>
          </a:xfrm>
          <a:prstGeom prst="rect">
            <a:avLst/>
          </a:prstGeom>
        </p:spPr>
      </p:pic>
      <p:sp>
        <p:nvSpPr>
          <p:cNvPr id="3" name="Rectangle 2">
            <a:extLst>
              <a:ext uri="{FF2B5EF4-FFF2-40B4-BE49-F238E27FC236}">
                <a16:creationId xmlns:a16="http://schemas.microsoft.com/office/drawing/2014/main" id="{512FECFB-6CDA-E551-0391-F7CCBCF45882}"/>
              </a:ext>
            </a:extLst>
          </p:cNvPr>
          <p:cNvSpPr/>
          <p:nvPr userDrawn="1"/>
        </p:nvSpPr>
        <p:spPr>
          <a:xfrm>
            <a:off x="724469" y="6339355"/>
            <a:ext cx="1713931" cy="115416"/>
          </a:xfrm>
          <a:prstGeom prst="rect">
            <a:avLst/>
          </a:prstGeom>
        </p:spPr>
        <p:txBody>
          <a:bodyPr wrap="none" lIns="0" tIns="0" rIns="0" bIns="0">
            <a:spAutoFit/>
          </a:bodyPr>
          <a:lstStyle/>
          <a:p>
            <a:r>
              <a:rPr lang="en-US" sz="750" b="0" i="0" spc="195" baseline="0">
                <a:solidFill>
                  <a:schemeClr val="bg1"/>
                </a:solidFill>
                <a:latin typeface="Consolas" panose="020B0609020204030204" pitchFamily="49" charset="0"/>
              </a:rPr>
              <a:t>ILLINOIS SOLAR FOR ALL</a:t>
            </a:r>
          </a:p>
        </p:txBody>
      </p:sp>
    </p:spTree>
    <p:extLst>
      <p:ext uri="{BB962C8B-B14F-4D97-AF65-F5344CB8AC3E}">
        <p14:creationId xmlns:p14="http://schemas.microsoft.com/office/powerpoint/2010/main" val="3216363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H2 table of contents or agenda">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A21B1C3-F9C1-46C9-AC10-4494A9F80ABF}"/>
              </a:ext>
            </a:extLst>
          </p:cNvPr>
          <p:cNvSpPr/>
          <p:nvPr/>
        </p:nvSpPr>
        <p:spPr>
          <a:xfrm>
            <a:off x="0" y="-1"/>
            <a:ext cx="6096000" cy="6858002"/>
          </a:xfrm>
          <a:prstGeom prst="rect">
            <a:avLst/>
          </a:prstGeom>
          <a:solidFill>
            <a:schemeClr val="tx2"/>
          </a:solidFill>
          <a:ln>
            <a:noFill/>
          </a:ln>
          <a:effectLst>
            <a:outerShdw blurRad="254000" dist="127000" algn="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spc="30" baseline="0"/>
          </a:p>
        </p:txBody>
      </p:sp>
      <p:sp>
        <p:nvSpPr>
          <p:cNvPr id="13" name="Content Placeholder 2">
            <a:extLst>
              <a:ext uri="{FF2B5EF4-FFF2-40B4-BE49-F238E27FC236}">
                <a16:creationId xmlns:a16="http://schemas.microsoft.com/office/drawing/2014/main" id="{A9FFBC73-A497-4AF7-9947-421B3E208122}"/>
              </a:ext>
            </a:extLst>
          </p:cNvPr>
          <p:cNvSpPr>
            <a:spLocks noGrp="1"/>
          </p:cNvSpPr>
          <p:nvPr>
            <p:ph idx="1"/>
          </p:nvPr>
        </p:nvSpPr>
        <p:spPr>
          <a:xfrm>
            <a:off x="6096000" y="0"/>
            <a:ext cx="6096000" cy="6858000"/>
          </a:xfrm>
        </p:spPr>
        <p:txBody>
          <a:bodyPr lIns="548640" tIns="914400" rIns="548640" bIns="731520"/>
          <a:lstStyle>
            <a:lvl1pPr marL="385763" indent="-385763">
              <a:buClr>
                <a:schemeClr val="tx2"/>
              </a:buClr>
              <a:buFont typeface="Arial" panose="020B0604020202020204" pitchFamily="34" charset="0"/>
              <a:buChar char="•"/>
              <a:defRPr spc="150" baseline="0">
                <a:solidFill>
                  <a:schemeClr val="bg1"/>
                </a:solidFill>
              </a:defRPr>
            </a:lvl1pPr>
            <a:lvl2pPr marL="728663" indent="-385763">
              <a:buClr>
                <a:schemeClr val="tx2"/>
              </a:buClr>
              <a:buFont typeface="Arial" panose="020B0604020202020204" pitchFamily="34" charset="0"/>
              <a:buChar char="•"/>
              <a:defRPr spc="150" baseline="0">
                <a:solidFill>
                  <a:schemeClr val="bg1"/>
                </a:solidFill>
              </a:defRPr>
            </a:lvl2pPr>
            <a:lvl3pPr marL="1071563" indent="-385763">
              <a:buClr>
                <a:schemeClr val="tx2"/>
              </a:buClr>
              <a:buFont typeface="Arial" panose="020B0604020202020204" pitchFamily="34" charset="0"/>
              <a:buChar char="•"/>
              <a:defRPr spc="150" baseline="0">
                <a:solidFill>
                  <a:schemeClr val="bg1"/>
                </a:solidFill>
              </a:defRPr>
            </a:lvl3pPr>
            <a:lvl4pPr marL="1414463" indent="-385763">
              <a:buClr>
                <a:schemeClr val="tx2"/>
              </a:buClr>
              <a:buFont typeface="Arial" panose="020B0604020202020204" pitchFamily="34" charset="0"/>
              <a:buChar char="•"/>
              <a:defRPr spc="150" baseline="0">
                <a:solidFill>
                  <a:schemeClr val="bg1"/>
                </a:solidFill>
              </a:defRPr>
            </a:lvl4pPr>
            <a:lvl5pPr marL="1757363" indent="-385763">
              <a:buClr>
                <a:schemeClr val="tx2"/>
              </a:buClr>
              <a:buFont typeface="Arial" panose="020B0604020202020204" pitchFamily="34" charset="0"/>
              <a:buChar char="•"/>
              <a:defRPr spc="150" baseline="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a:extLst>
              <a:ext uri="{FF2B5EF4-FFF2-40B4-BE49-F238E27FC236}">
                <a16:creationId xmlns:a16="http://schemas.microsoft.com/office/drawing/2014/main" id="{6B20F00F-F2A3-4CC1-B1D6-B248A91B7C51}"/>
              </a:ext>
            </a:extLst>
          </p:cNvPr>
          <p:cNvSpPr>
            <a:spLocks noGrp="1"/>
          </p:cNvSpPr>
          <p:nvPr>
            <p:ph type="ctrTitle"/>
          </p:nvPr>
        </p:nvSpPr>
        <p:spPr>
          <a:xfrm>
            <a:off x="0" y="1"/>
            <a:ext cx="6096000" cy="2769989"/>
          </a:xfrm>
          <a:noFill/>
          <a:effectLst/>
        </p:spPr>
        <p:txBody>
          <a:bodyPr wrap="square" lIns="548640" tIns="914400" rIns="548640" bIns="914400" anchor="t" anchorCtr="0">
            <a:spAutoFit/>
          </a:bodyPr>
          <a:lstStyle>
            <a:lvl1pPr marL="0" indent="0" algn="l">
              <a:lnSpc>
                <a:spcPts val="3600"/>
              </a:lnSpc>
              <a:tabLst/>
              <a:defRPr sz="3600" b="1" i="0" spc="-30" baseline="0">
                <a:solidFill>
                  <a:schemeClr val="bg1"/>
                </a:solidFill>
              </a:defRPr>
            </a:lvl1pPr>
          </a:lstStyle>
          <a:p>
            <a:r>
              <a:rPr lang="en-US"/>
              <a:t>Click to edit Master title style</a:t>
            </a:r>
          </a:p>
        </p:txBody>
      </p:sp>
      <p:sp>
        <p:nvSpPr>
          <p:cNvPr id="28" name="Slide Number Placeholder 5">
            <a:extLst>
              <a:ext uri="{FF2B5EF4-FFF2-40B4-BE49-F238E27FC236}">
                <a16:creationId xmlns:a16="http://schemas.microsoft.com/office/drawing/2014/main" id="{684CB344-99F7-4EBD-B54F-330193090949}"/>
              </a:ext>
            </a:extLst>
          </p:cNvPr>
          <p:cNvSpPr>
            <a:spLocks noGrp="1"/>
          </p:cNvSpPr>
          <p:nvPr>
            <p:ph type="sldNum" sz="quarter" idx="4"/>
          </p:nvPr>
        </p:nvSpPr>
        <p:spPr>
          <a:xfrm>
            <a:off x="11074400" y="6339344"/>
            <a:ext cx="1117600" cy="115438"/>
          </a:xfrm>
          <a:prstGeom prst="rect">
            <a:avLst/>
          </a:prstGeom>
        </p:spPr>
        <p:txBody>
          <a:bodyPr lIns="0" tIns="0" rIns="548640" bIns="0" anchor="t" anchorCtr="0"/>
          <a:lstStyle>
            <a:lvl1pPr algn="r">
              <a:defRPr sz="750" b="0" i="0">
                <a:solidFill>
                  <a:schemeClr val="bg1"/>
                </a:solidFill>
                <a:latin typeface="Consolas" panose="020B0609020204030204" pitchFamily="49" charset="0"/>
              </a:defRPr>
            </a:lvl1pPr>
          </a:lstStyle>
          <a:p>
            <a:fld id="{B8541C84-BF73-6741-B68C-095B6B4FF560}" type="slidenum">
              <a:rPr lang="en-US" smtClean="0"/>
              <a:pPr/>
              <a:t>‹#›</a:t>
            </a:fld>
            <a:endParaRPr lang="en-US"/>
          </a:p>
        </p:txBody>
      </p:sp>
      <p:pic>
        <p:nvPicPr>
          <p:cNvPr id="8" name="Picture 7">
            <a:extLst>
              <a:ext uri="{FF2B5EF4-FFF2-40B4-BE49-F238E27FC236}">
                <a16:creationId xmlns:a16="http://schemas.microsoft.com/office/drawing/2014/main" id="{4A2C1452-DC8E-4A26-BE30-ED7BCD55746C}"/>
              </a:ext>
            </a:extLst>
          </p:cNvPr>
          <p:cNvPicPr>
            <a:picLocks noChangeAspect="1"/>
          </p:cNvPicPr>
          <p:nvPr/>
        </p:nvPicPr>
        <p:blipFill>
          <a:blip r:embed="rId2"/>
          <a:stretch>
            <a:fillRect/>
          </a:stretch>
        </p:blipFill>
        <p:spPr>
          <a:xfrm>
            <a:off x="270637" y="6246187"/>
            <a:ext cx="325161" cy="325161"/>
          </a:xfrm>
          <a:prstGeom prst="rect">
            <a:avLst/>
          </a:prstGeom>
        </p:spPr>
      </p:pic>
      <p:sp>
        <p:nvSpPr>
          <p:cNvPr id="9" name="Rectangle 8">
            <a:extLst>
              <a:ext uri="{FF2B5EF4-FFF2-40B4-BE49-F238E27FC236}">
                <a16:creationId xmlns:a16="http://schemas.microsoft.com/office/drawing/2014/main" id="{13ABC469-8BBF-4D12-AA13-D9388A393BCC}"/>
              </a:ext>
            </a:extLst>
          </p:cNvPr>
          <p:cNvSpPr/>
          <p:nvPr/>
        </p:nvSpPr>
        <p:spPr>
          <a:xfrm>
            <a:off x="724469" y="6339355"/>
            <a:ext cx="1713931" cy="115416"/>
          </a:xfrm>
          <a:prstGeom prst="rect">
            <a:avLst/>
          </a:prstGeom>
        </p:spPr>
        <p:txBody>
          <a:bodyPr wrap="none" lIns="0" tIns="0" rIns="0" bIns="0">
            <a:spAutoFit/>
          </a:bodyPr>
          <a:lstStyle/>
          <a:p>
            <a:r>
              <a:rPr lang="en-US" sz="750" b="0" i="0" spc="195" baseline="0">
                <a:solidFill>
                  <a:schemeClr val="bg1"/>
                </a:solidFill>
                <a:latin typeface="Consolas" panose="020B0609020204030204" pitchFamily="49" charset="0"/>
              </a:rPr>
              <a:t>ILLINOIS SOLAR FOR ALL</a:t>
            </a:r>
          </a:p>
        </p:txBody>
      </p:sp>
    </p:spTree>
    <p:extLst>
      <p:ext uri="{BB962C8B-B14F-4D97-AF65-F5344CB8AC3E}">
        <p14:creationId xmlns:p14="http://schemas.microsoft.com/office/powerpoint/2010/main" val="3977902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Content: one-line headline">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91496803-809F-4891-92E4-BBB84D4FDC08}"/>
              </a:ext>
            </a:extLst>
          </p:cNvPr>
          <p:cNvSpPr>
            <a:spLocks noGrp="1"/>
          </p:cNvSpPr>
          <p:nvPr>
            <p:ph idx="1"/>
          </p:nvPr>
        </p:nvSpPr>
        <p:spPr>
          <a:xfrm>
            <a:off x="0" y="1338829"/>
            <a:ext cx="12192000" cy="5519172"/>
          </a:xfrm>
        </p:spPr>
        <p:txBody>
          <a:bodyPr lIns="548640" tIns="548640" rIns="548640" bIns="548640"/>
          <a:lstStyle>
            <a:lvl1pPr marL="171450" indent="-171450">
              <a:buClr>
                <a:srgbClr val="E04E22"/>
              </a:buClr>
              <a:buFont typeface="Arial" panose="020B0604020202020204" pitchFamily="34" charset="0"/>
              <a:buChar char="•"/>
              <a:defRPr spc="150" baseline="0"/>
            </a:lvl1pPr>
            <a:lvl2pPr marL="514350" indent="-171450">
              <a:buClr>
                <a:srgbClr val="E04E22"/>
              </a:buClr>
              <a:buFont typeface="Arial" panose="020B0604020202020204" pitchFamily="34" charset="0"/>
              <a:buChar char="•"/>
              <a:defRPr spc="150" baseline="0"/>
            </a:lvl2pPr>
            <a:lvl3pPr marL="857250" indent="-171450">
              <a:buClr>
                <a:srgbClr val="E04E22"/>
              </a:buClr>
              <a:buFont typeface="Arial" panose="020B0604020202020204" pitchFamily="34" charset="0"/>
              <a:buChar char="•"/>
              <a:defRPr spc="150" baseline="0"/>
            </a:lvl3pPr>
            <a:lvl4pPr marL="1200150" indent="-171450">
              <a:buClr>
                <a:srgbClr val="E04E22"/>
              </a:buClr>
              <a:buFont typeface="Arial" panose="020B0604020202020204" pitchFamily="34" charset="0"/>
              <a:buChar char="•"/>
              <a:defRPr spc="150" baseline="0"/>
            </a:lvl4pPr>
            <a:lvl5pPr marL="1543050" indent="-171450">
              <a:buClr>
                <a:srgbClr val="E04E22"/>
              </a:buClr>
              <a:buFont typeface="Arial" panose="020B0604020202020204" pitchFamily="34" charset="0"/>
              <a:buChar char="•"/>
              <a:defRPr spc="1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C943BC5B-754C-48D7-8E3B-423572FA6541}"/>
              </a:ext>
            </a:extLst>
          </p:cNvPr>
          <p:cNvSpPr>
            <a:spLocks noGrp="1"/>
          </p:cNvSpPr>
          <p:nvPr>
            <p:ph type="title" hasCustomPrompt="1"/>
          </p:nvPr>
        </p:nvSpPr>
        <p:spPr>
          <a:xfrm>
            <a:off x="0" y="0"/>
            <a:ext cx="12188952" cy="1338828"/>
          </a:xfrm>
          <a:solidFill>
            <a:schemeClr val="accent1"/>
          </a:solidFill>
          <a:effectLst>
            <a:outerShdw blurRad="203200" dist="114300" dir="5400000" algn="ctr" rotWithShape="0">
              <a:srgbClr val="000000">
                <a:alpha val="0"/>
              </a:srgbClr>
            </a:outerShdw>
          </a:effectLst>
        </p:spPr>
        <p:txBody>
          <a:bodyPr lIns="548640" tIns="457200" rIns="548640" bIns="457200">
            <a:spAutoFit/>
          </a:bodyPr>
          <a:lstStyle>
            <a:lvl1pPr marL="0" indent="0">
              <a:defRPr sz="2700" b="1" i="0" spc="-30" baseline="0">
                <a:solidFill>
                  <a:schemeClr val="bg1"/>
                </a:solidFill>
                <a:latin typeface="Calibri" panose="020F0502020204030204" pitchFamily="34" charset="0"/>
              </a:defRPr>
            </a:lvl1pPr>
          </a:lstStyle>
          <a:p>
            <a:r>
              <a:rPr lang="en-US"/>
              <a:t>Click to edit Master title style one line headline</a:t>
            </a:r>
          </a:p>
        </p:txBody>
      </p:sp>
      <p:sp>
        <p:nvSpPr>
          <p:cNvPr id="7" name="Rectangle 6">
            <a:extLst>
              <a:ext uri="{FF2B5EF4-FFF2-40B4-BE49-F238E27FC236}">
                <a16:creationId xmlns:a16="http://schemas.microsoft.com/office/drawing/2014/main" id="{74726705-A68B-4C99-A250-5E11A59495EA}"/>
              </a:ext>
            </a:extLst>
          </p:cNvPr>
          <p:cNvSpPr/>
          <p:nvPr/>
        </p:nvSpPr>
        <p:spPr>
          <a:xfrm>
            <a:off x="724469" y="6339355"/>
            <a:ext cx="1713931" cy="115416"/>
          </a:xfrm>
          <a:prstGeom prst="rect">
            <a:avLst/>
          </a:prstGeom>
        </p:spPr>
        <p:txBody>
          <a:bodyPr wrap="none" lIns="0" tIns="0" rIns="0" bIns="0">
            <a:spAutoFit/>
          </a:bodyPr>
          <a:lstStyle/>
          <a:p>
            <a:r>
              <a:rPr lang="en-US" sz="750" b="0" i="0" spc="195" baseline="0">
                <a:solidFill>
                  <a:schemeClr val="accent1"/>
                </a:solidFill>
                <a:latin typeface="Consolas" panose="020B0609020204030204" pitchFamily="49" charset="0"/>
              </a:rPr>
              <a:t>ILLINOIS SOLAR FOR ALL</a:t>
            </a:r>
          </a:p>
        </p:txBody>
      </p:sp>
      <p:pic>
        <p:nvPicPr>
          <p:cNvPr id="10" name="Picture 9">
            <a:extLst>
              <a:ext uri="{FF2B5EF4-FFF2-40B4-BE49-F238E27FC236}">
                <a16:creationId xmlns:a16="http://schemas.microsoft.com/office/drawing/2014/main" id="{311B6E07-D668-46E9-9E0E-6B248FE545B4}"/>
              </a:ext>
            </a:extLst>
          </p:cNvPr>
          <p:cNvPicPr>
            <a:picLocks noChangeAspect="1"/>
          </p:cNvPicPr>
          <p:nvPr/>
        </p:nvPicPr>
        <p:blipFill>
          <a:blip r:embed="rId2"/>
          <a:stretch>
            <a:fillRect/>
          </a:stretch>
        </p:blipFill>
        <p:spPr>
          <a:xfrm>
            <a:off x="270637" y="6246187"/>
            <a:ext cx="325161" cy="325161"/>
          </a:xfrm>
          <a:prstGeom prst="rect">
            <a:avLst/>
          </a:prstGeom>
          <a:noFill/>
        </p:spPr>
      </p:pic>
      <p:sp>
        <p:nvSpPr>
          <p:cNvPr id="12" name="Slide Number Placeholder 5">
            <a:extLst>
              <a:ext uri="{FF2B5EF4-FFF2-40B4-BE49-F238E27FC236}">
                <a16:creationId xmlns:a16="http://schemas.microsoft.com/office/drawing/2014/main" id="{1BB1344F-3D65-4585-887C-1D45E08A567A}"/>
              </a:ext>
            </a:extLst>
          </p:cNvPr>
          <p:cNvSpPr txBox="1">
            <a:spLocks/>
          </p:cNvSpPr>
          <p:nvPr/>
        </p:nvSpPr>
        <p:spPr>
          <a:xfrm>
            <a:off x="11071352" y="6339344"/>
            <a:ext cx="1117600" cy="115438"/>
          </a:xfrm>
          <a:prstGeom prst="rect">
            <a:avLst/>
          </a:prstGeom>
        </p:spPr>
        <p:txBody>
          <a:bodyPr lIns="0" tIns="0" rIns="548640" bIns="0" anchor="t" anchorCtr="0"/>
          <a:lstStyle>
            <a:defPPr>
              <a:defRPr lang="en-US"/>
            </a:defPPr>
            <a:lvl1pPr marL="0" algn="r" defTabSz="914400" rtl="0" eaLnBrk="1" latinLnBrk="0" hangingPunct="1">
              <a:defRPr sz="750" b="0" i="0" kern="1200">
                <a:solidFill>
                  <a:schemeClr val="bg1"/>
                </a:solidFill>
                <a:latin typeface="Consolas" panose="020B0609020204030204" pitchFamily="49"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8541C84-BF73-6741-B68C-095B6B4FF560}" type="slidenum">
              <a:rPr lang="en-US" sz="750" smtClean="0">
                <a:solidFill>
                  <a:srgbClr val="1C2460"/>
                </a:solidFill>
              </a:rPr>
              <a:pPr/>
              <a:t>‹#›</a:t>
            </a:fld>
            <a:endParaRPr lang="en-US" sz="750">
              <a:solidFill>
                <a:srgbClr val="1C2460"/>
              </a:solidFill>
            </a:endParaRPr>
          </a:p>
        </p:txBody>
      </p:sp>
    </p:spTree>
    <p:extLst>
      <p:ext uri="{BB962C8B-B14F-4D97-AF65-F5344CB8AC3E}">
        <p14:creationId xmlns:p14="http://schemas.microsoft.com/office/powerpoint/2010/main" val="2925043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Content: two-line headline">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91496803-809F-4891-92E4-BBB84D4FDC08}"/>
              </a:ext>
            </a:extLst>
          </p:cNvPr>
          <p:cNvSpPr>
            <a:spLocks noGrp="1"/>
          </p:cNvSpPr>
          <p:nvPr>
            <p:ph idx="1"/>
          </p:nvPr>
        </p:nvSpPr>
        <p:spPr>
          <a:xfrm>
            <a:off x="0" y="1754326"/>
            <a:ext cx="12192000" cy="5103674"/>
          </a:xfrm>
        </p:spPr>
        <p:txBody>
          <a:bodyPr lIns="548640" tIns="548640" rIns="548640" bIns="548640"/>
          <a:lstStyle>
            <a:lvl1pPr marL="171450" indent="-171450">
              <a:buClr>
                <a:srgbClr val="E04E22"/>
              </a:buClr>
              <a:buFont typeface="Arial" panose="020B0604020202020204" pitchFamily="34" charset="0"/>
              <a:buChar char="•"/>
              <a:defRPr spc="150" baseline="0"/>
            </a:lvl1pPr>
            <a:lvl2pPr marL="514350" indent="-171450">
              <a:buClr>
                <a:srgbClr val="E04E22"/>
              </a:buClr>
              <a:buFont typeface="Arial" panose="020B0604020202020204" pitchFamily="34" charset="0"/>
              <a:buChar char="•"/>
              <a:defRPr spc="150" baseline="0"/>
            </a:lvl2pPr>
            <a:lvl3pPr marL="857250" indent="-171450">
              <a:buClr>
                <a:srgbClr val="E04E22"/>
              </a:buClr>
              <a:buFont typeface="Arial" panose="020B0604020202020204" pitchFamily="34" charset="0"/>
              <a:buChar char="•"/>
              <a:defRPr spc="150" baseline="0"/>
            </a:lvl3pPr>
            <a:lvl4pPr marL="1200150" indent="-171450">
              <a:buClr>
                <a:srgbClr val="E04E22"/>
              </a:buClr>
              <a:buFont typeface="Arial" panose="020B0604020202020204" pitchFamily="34" charset="0"/>
              <a:buChar char="•"/>
              <a:defRPr spc="150" baseline="0"/>
            </a:lvl4pPr>
            <a:lvl5pPr marL="1543050" indent="-171450">
              <a:buClr>
                <a:srgbClr val="E04E22"/>
              </a:buClr>
              <a:buFont typeface="Arial" panose="020B0604020202020204" pitchFamily="34" charset="0"/>
              <a:buChar char="•"/>
              <a:defRPr spc="1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1">
            <a:extLst>
              <a:ext uri="{FF2B5EF4-FFF2-40B4-BE49-F238E27FC236}">
                <a16:creationId xmlns:a16="http://schemas.microsoft.com/office/drawing/2014/main" id="{C943BC5B-754C-48D7-8E3B-423572FA6541}"/>
              </a:ext>
            </a:extLst>
          </p:cNvPr>
          <p:cNvSpPr>
            <a:spLocks noGrp="1"/>
          </p:cNvSpPr>
          <p:nvPr>
            <p:ph type="title" hasCustomPrompt="1"/>
          </p:nvPr>
        </p:nvSpPr>
        <p:spPr>
          <a:xfrm>
            <a:off x="0" y="0"/>
            <a:ext cx="12188952" cy="1754326"/>
          </a:xfrm>
          <a:solidFill>
            <a:schemeClr val="accent1"/>
          </a:solidFill>
          <a:effectLst>
            <a:outerShdw blurRad="203200" dist="114300" dir="5400000" algn="ctr" rotWithShape="0">
              <a:srgbClr val="000000">
                <a:alpha val="0"/>
              </a:srgbClr>
            </a:outerShdw>
          </a:effectLst>
        </p:spPr>
        <p:txBody>
          <a:bodyPr lIns="548640" tIns="457200" rIns="548640" bIns="457200" anchor="b">
            <a:spAutoFit/>
          </a:bodyPr>
          <a:lstStyle>
            <a:lvl1pPr marL="0" indent="0">
              <a:defRPr sz="2700" b="1" i="0" spc="-30" baseline="0">
                <a:solidFill>
                  <a:schemeClr val="bg1"/>
                </a:solidFill>
                <a:latin typeface="Calibri" panose="020F0502020204030204" pitchFamily="34" charset="0"/>
              </a:defRPr>
            </a:lvl1pPr>
          </a:lstStyle>
          <a:p>
            <a:r>
              <a:rPr lang="en-US"/>
              <a:t>Click to edit Master title style</a:t>
            </a:r>
            <a:br>
              <a:rPr lang="en-US"/>
            </a:br>
            <a:r>
              <a:rPr lang="en-US"/>
              <a:t>two line headline</a:t>
            </a:r>
          </a:p>
        </p:txBody>
      </p:sp>
      <p:sp>
        <p:nvSpPr>
          <p:cNvPr id="15" name="Slide Number Placeholder 5">
            <a:extLst>
              <a:ext uri="{FF2B5EF4-FFF2-40B4-BE49-F238E27FC236}">
                <a16:creationId xmlns:a16="http://schemas.microsoft.com/office/drawing/2014/main" id="{9A100F59-D723-4C3E-B8E4-47542D4B0DCD}"/>
              </a:ext>
            </a:extLst>
          </p:cNvPr>
          <p:cNvSpPr txBox="1">
            <a:spLocks/>
          </p:cNvSpPr>
          <p:nvPr/>
        </p:nvSpPr>
        <p:spPr>
          <a:xfrm>
            <a:off x="11071352" y="6339344"/>
            <a:ext cx="1117600" cy="115438"/>
          </a:xfrm>
          <a:prstGeom prst="rect">
            <a:avLst/>
          </a:prstGeom>
        </p:spPr>
        <p:txBody>
          <a:bodyPr lIns="0" tIns="0" rIns="548640" bIns="0" anchor="t" anchorCtr="0"/>
          <a:lstStyle>
            <a:defPPr>
              <a:defRPr lang="en-US"/>
            </a:defPPr>
            <a:lvl1pPr marL="0" algn="r" defTabSz="914400" rtl="0" eaLnBrk="1" latinLnBrk="0" hangingPunct="1">
              <a:defRPr sz="750" b="0" i="0" kern="1200">
                <a:solidFill>
                  <a:schemeClr val="bg1"/>
                </a:solidFill>
                <a:latin typeface="Consolas" panose="020B0609020204030204" pitchFamily="49"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8541C84-BF73-6741-B68C-095B6B4FF560}" type="slidenum">
              <a:rPr lang="en-US" sz="750" smtClean="0">
                <a:solidFill>
                  <a:srgbClr val="1C2460"/>
                </a:solidFill>
              </a:rPr>
              <a:pPr/>
              <a:t>‹#›</a:t>
            </a:fld>
            <a:endParaRPr lang="en-US" sz="750">
              <a:solidFill>
                <a:srgbClr val="1C2460"/>
              </a:solidFill>
            </a:endParaRPr>
          </a:p>
        </p:txBody>
      </p:sp>
      <p:sp>
        <p:nvSpPr>
          <p:cNvPr id="7" name="Rectangle 6">
            <a:extLst>
              <a:ext uri="{FF2B5EF4-FFF2-40B4-BE49-F238E27FC236}">
                <a16:creationId xmlns:a16="http://schemas.microsoft.com/office/drawing/2014/main" id="{E98CD10A-72A6-44C8-8CE8-8D89BFB88525}"/>
              </a:ext>
            </a:extLst>
          </p:cNvPr>
          <p:cNvSpPr/>
          <p:nvPr/>
        </p:nvSpPr>
        <p:spPr>
          <a:xfrm>
            <a:off x="724469" y="6339355"/>
            <a:ext cx="1713931" cy="115416"/>
          </a:xfrm>
          <a:prstGeom prst="rect">
            <a:avLst/>
          </a:prstGeom>
        </p:spPr>
        <p:txBody>
          <a:bodyPr wrap="none" lIns="0" tIns="0" rIns="0" bIns="0">
            <a:spAutoFit/>
          </a:bodyPr>
          <a:lstStyle/>
          <a:p>
            <a:r>
              <a:rPr lang="en-US" sz="750" b="0" i="0" spc="195" baseline="0">
                <a:solidFill>
                  <a:schemeClr val="accent1"/>
                </a:solidFill>
                <a:latin typeface="Consolas" panose="020B0609020204030204" pitchFamily="49" charset="0"/>
              </a:rPr>
              <a:t>ILLINOIS SOLAR FOR ALL</a:t>
            </a:r>
          </a:p>
        </p:txBody>
      </p:sp>
      <p:pic>
        <p:nvPicPr>
          <p:cNvPr id="11" name="Picture 10">
            <a:extLst>
              <a:ext uri="{FF2B5EF4-FFF2-40B4-BE49-F238E27FC236}">
                <a16:creationId xmlns:a16="http://schemas.microsoft.com/office/drawing/2014/main" id="{6E7A1432-D747-4DF7-BA6B-B6374EAB2E4E}"/>
              </a:ext>
            </a:extLst>
          </p:cNvPr>
          <p:cNvPicPr>
            <a:picLocks noChangeAspect="1"/>
          </p:cNvPicPr>
          <p:nvPr/>
        </p:nvPicPr>
        <p:blipFill>
          <a:blip r:embed="rId2"/>
          <a:stretch>
            <a:fillRect/>
          </a:stretch>
        </p:blipFill>
        <p:spPr>
          <a:xfrm>
            <a:off x="270637" y="6246187"/>
            <a:ext cx="325161" cy="325161"/>
          </a:xfrm>
          <a:prstGeom prst="rect">
            <a:avLst/>
          </a:prstGeom>
          <a:noFill/>
        </p:spPr>
      </p:pic>
    </p:spTree>
    <p:extLst>
      <p:ext uri="{BB962C8B-B14F-4D97-AF65-F5344CB8AC3E}">
        <p14:creationId xmlns:p14="http://schemas.microsoft.com/office/powerpoint/2010/main" val="3871369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Image: Option 1">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79991BC7-7839-4C44-846B-D206E9F51B60}"/>
              </a:ext>
            </a:extLst>
          </p:cNvPr>
          <p:cNvSpPr>
            <a:spLocks noGrp="1"/>
          </p:cNvSpPr>
          <p:nvPr>
            <p:ph type="title"/>
          </p:nvPr>
        </p:nvSpPr>
        <p:spPr>
          <a:xfrm>
            <a:off x="0" y="0"/>
            <a:ext cx="12188952" cy="1338828"/>
          </a:xfrm>
          <a:solidFill>
            <a:schemeClr val="accent1"/>
          </a:solidFill>
          <a:effectLst>
            <a:outerShdw blurRad="203200" dist="114300" dir="5400000" algn="ctr" rotWithShape="0">
              <a:srgbClr val="000000">
                <a:alpha val="0"/>
              </a:srgbClr>
            </a:outerShdw>
          </a:effectLst>
        </p:spPr>
        <p:txBody>
          <a:bodyPr lIns="548640" tIns="457200" rIns="548640" bIns="457200">
            <a:spAutoFit/>
          </a:bodyPr>
          <a:lstStyle>
            <a:lvl1pPr marL="0" indent="0">
              <a:defRPr sz="2700" b="1" i="0" spc="-30" baseline="0">
                <a:solidFill>
                  <a:schemeClr val="bg1"/>
                </a:solidFill>
                <a:latin typeface="Calibri" panose="020F0502020204030204" pitchFamily="34" charset="0"/>
              </a:defRPr>
            </a:lvl1pPr>
          </a:lstStyle>
          <a:p>
            <a:r>
              <a:rPr lang="en-US"/>
              <a:t>Click to edit Master title style</a:t>
            </a:r>
          </a:p>
        </p:txBody>
      </p:sp>
      <p:sp>
        <p:nvSpPr>
          <p:cNvPr id="20" name="Slide Number Placeholder 5">
            <a:extLst>
              <a:ext uri="{FF2B5EF4-FFF2-40B4-BE49-F238E27FC236}">
                <a16:creationId xmlns:a16="http://schemas.microsoft.com/office/drawing/2014/main" id="{5F26B6AE-3409-4B24-93B8-8933AA7CF800}"/>
              </a:ext>
            </a:extLst>
          </p:cNvPr>
          <p:cNvSpPr txBox="1">
            <a:spLocks/>
          </p:cNvSpPr>
          <p:nvPr/>
        </p:nvSpPr>
        <p:spPr>
          <a:xfrm>
            <a:off x="11071352" y="6339344"/>
            <a:ext cx="1117600" cy="115438"/>
          </a:xfrm>
          <a:prstGeom prst="rect">
            <a:avLst/>
          </a:prstGeom>
        </p:spPr>
        <p:txBody>
          <a:bodyPr lIns="0" tIns="0" rIns="548640" bIns="0" anchor="t" anchorCtr="0"/>
          <a:lstStyle>
            <a:defPPr>
              <a:defRPr lang="en-US"/>
            </a:defPPr>
            <a:lvl1pPr marL="0" algn="r" defTabSz="914400" rtl="0" eaLnBrk="1" latinLnBrk="0" hangingPunct="1">
              <a:defRPr sz="750" b="0" i="0" kern="1200">
                <a:solidFill>
                  <a:schemeClr val="bg1"/>
                </a:solidFill>
                <a:latin typeface="Consolas" panose="020B0609020204030204" pitchFamily="49"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8541C84-BF73-6741-B68C-095B6B4FF560}" type="slidenum">
              <a:rPr lang="en-US" sz="750" smtClean="0">
                <a:solidFill>
                  <a:srgbClr val="1C2460"/>
                </a:solidFill>
              </a:rPr>
              <a:pPr/>
              <a:t>‹#›</a:t>
            </a:fld>
            <a:endParaRPr lang="en-US" sz="750">
              <a:solidFill>
                <a:srgbClr val="1C2460"/>
              </a:solidFill>
            </a:endParaRPr>
          </a:p>
        </p:txBody>
      </p:sp>
      <p:sp>
        <p:nvSpPr>
          <p:cNvPr id="8" name="Content Placeholder 3">
            <a:extLst>
              <a:ext uri="{FF2B5EF4-FFF2-40B4-BE49-F238E27FC236}">
                <a16:creationId xmlns:a16="http://schemas.microsoft.com/office/drawing/2014/main" id="{6B9DBA57-6F4B-4DBA-AA88-6603D79C7E4A}"/>
              </a:ext>
            </a:extLst>
          </p:cNvPr>
          <p:cNvSpPr>
            <a:spLocks noGrp="1"/>
          </p:cNvSpPr>
          <p:nvPr>
            <p:ph sz="quarter" idx="10"/>
          </p:nvPr>
        </p:nvSpPr>
        <p:spPr>
          <a:xfrm>
            <a:off x="1114552" y="1061720"/>
            <a:ext cx="9956800" cy="4729480"/>
          </a:xfrm>
          <a:solidFill>
            <a:schemeClr val="accent1"/>
          </a:solidFill>
        </p:spPr>
        <p:txBody>
          <a:bodyPr lIns="548640" tIns="548640" rIns="548640" bIns="54864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12A3C8C6-6364-4298-A3C7-199F86F055BF}"/>
              </a:ext>
            </a:extLst>
          </p:cNvPr>
          <p:cNvSpPr/>
          <p:nvPr/>
        </p:nvSpPr>
        <p:spPr>
          <a:xfrm>
            <a:off x="724469" y="6339355"/>
            <a:ext cx="1713931" cy="115416"/>
          </a:xfrm>
          <a:prstGeom prst="rect">
            <a:avLst/>
          </a:prstGeom>
        </p:spPr>
        <p:txBody>
          <a:bodyPr wrap="none" lIns="0" tIns="0" rIns="0" bIns="0">
            <a:spAutoFit/>
          </a:bodyPr>
          <a:lstStyle/>
          <a:p>
            <a:r>
              <a:rPr lang="en-US" sz="750" b="0" i="0" spc="195" baseline="0">
                <a:solidFill>
                  <a:schemeClr val="accent1"/>
                </a:solidFill>
                <a:latin typeface="Consolas" panose="020B0609020204030204" pitchFamily="49" charset="0"/>
              </a:rPr>
              <a:t>ILLINOIS SOLAR FOR ALL</a:t>
            </a:r>
          </a:p>
        </p:txBody>
      </p:sp>
      <p:pic>
        <p:nvPicPr>
          <p:cNvPr id="9" name="Picture 8">
            <a:extLst>
              <a:ext uri="{FF2B5EF4-FFF2-40B4-BE49-F238E27FC236}">
                <a16:creationId xmlns:a16="http://schemas.microsoft.com/office/drawing/2014/main" id="{3F967C0B-BB4E-4560-B4B0-A0EE94A484FA}"/>
              </a:ext>
            </a:extLst>
          </p:cNvPr>
          <p:cNvPicPr>
            <a:picLocks noChangeAspect="1"/>
          </p:cNvPicPr>
          <p:nvPr/>
        </p:nvPicPr>
        <p:blipFill>
          <a:blip r:embed="rId2"/>
          <a:stretch>
            <a:fillRect/>
          </a:stretch>
        </p:blipFill>
        <p:spPr>
          <a:xfrm>
            <a:off x="270637" y="6246187"/>
            <a:ext cx="325161" cy="325161"/>
          </a:xfrm>
          <a:prstGeom prst="rect">
            <a:avLst/>
          </a:prstGeom>
          <a:noFill/>
        </p:spPr>
      </p:pic>
    </p:spTree>
    <p:extLst>
      <p:ext uri="{BB962C8B-B14F-4D97-AF65-F5344CB8AC3E}">
        <p14:creationId xmlns:p14="http://schemas.microsoft.com/office/powerpoint/2010/main" val="2133484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Content + Image">
    <p:spTree>
      <p:nvGrpSpPr>
        <p:cNvPr id="1" name=""/>
        <p:cNvGrpSpPr/>
        <p:nvPr/>
      </p:nvGrpSpPr>
      <p:grpSpPr>
        <a:xfrm>
          <a:off x="0" y="0"/>
          <a:ext cx="0" cy="0"/>
          <a:chOff x="0" y="0"/>
          <a:chExt cx="0" cy="0"/>
        </a:xfrm>
      </p:grpSpPr>
      <p:sp>
        <p:nvSpPr>
          <p:cNvPr id="7" name="Picture Placeholder 4">
            <a:extLst>
              <a:ext uri="{FF2B5EF4-FFF2-40B4-BE49-F238E27FC236}">
                <a16:creationId xmlns:a16="http://schemas.microsoft.com/office/drawing/2014/main" id="{68E9CE1D-8932-49C5-B803-187A6C716FFF}"/>
              </a:ext>
            </a:extLst>
          </p:cNvPr>
          <p:cNvSpPr>
            <a:spLocks noGrp="1"/>
          </p:cNvSpPr>
          <p:nvPr>
            <p:ph type="pic" sz="quarter" idx="11"/>
          </p:nvPr>
        </p:nvSpPr>
        <p:spPr>
          <a:xfrm>
            <a:off x="6096000" y="2"/>
            <a:ext cx="6096000" cy="6857999"/>
          </a:xfrm>
          <a:solidFill>
            <a:schemeClr val="bg1"/>
          </a:solidFill>
          <a:effectLst>
            <a:innerShdw blurRad="254000">
              <a:prstClr val="black">
                <a:alpha val="25000"/>
              </a:prstClr>
            </a:innerShdw>
          </a:effectLst>
        </p:spPr>
        <p:txBody>
          <a:bodyPr anchor="ctr"/>
          <a:lstStyle/>
          <a:p>
            <a:r>
              <a:rPr lang="en-US"/>
              <a:t>Click icon to add picture</a:t>
            </a:r>
          </a:p>
        </p:txBody>
      </p:sp>
      <p:sp>
        <p:nvSpPr>
          <p:cNvPr id="8" name="Rectangle 7">
            <a:extLst>
              <a:ext uri="{FF2B5EF4-FFF2-40B4-BE49-F238E27FC236}">
                <a16:creationId xmlns:a16="http://schemas.microsoft.com/office/drawing/2014/main" id="{BB875051-2D95-49A0-B903-A28E7582D7D8}"/>
              </a:ext>
            </a:extLst>
          </p:cNvPr>
          <p:cNvSpPr/>
          <p:nvPr/>
        </p:nvSpPr>
        <p:spPr>
          <a:xfrm>
            <a:off x="0" y="2"/>
            <a:ext cx="6096000" cy="6857999"/>
          </a:xfrm>
          <a:prstGeom prst="rect">
            <a:avLst/>
          </a:prstGeom>
          <a:solidFill>
            <a:schemeClr val="bg1"/>
          </a:solidFill>
          <a:ln>
            <a:noFill/>
          </a:ln>
          <a:effectLst>
            <a:outerShdw blurRad="254000" dist="127000" algn="l" rotWithShape="0">
              <a:prstClr val="black">
                <a:alpha val="2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Content Placeholder 2">
            <a:extLst>
              <a:ext uri="{FF2B5EF4-FFF2-40B4-BE49-F238E27FC236}">
                <a16:creationId xmlns:a16="http://schemas.microsoft.com/office/drawing/2014/main" id="{DD95C973-4B75-49E4-8166-986CCDB7A85B}"/>
              </a:ext>
            </a:extLst>
          </p:cNvPr>
          <p:cNvSpPr>
            <a:spLocks noGrp="1"/>
          </p:cNvSpPr>
          <p:nvPr>
            <p:ph idx="12"/>
          </p:nvPr>
        </p:nvSpPr>
        <p:spPr>
          <a:xfrm>
            <a:off x="0" y="1569661"/>
            <a:ext cx="6096000" cy="4602540"/>
          </a:xfrm>
        </p:spPr>
        <p:txBody>
          <a:bodyPr lIns="548640" tIns="548640" rIns="548640" bIns="548640"/>
          <a:lstStyle>
            <a:lvl1pPr marL="171450" indent="-171450">
              <a:buClr>
                <a:srgbClr val="E04E22"/>
              </a:buClr>
              <a:buFont typeface="Arial" panose="020B0604020202020204" pitchFamily="34" charset="0"/>
              <a:buChar char="•"/>
              <a:defRPr spc="150" baseline="0"/>
            </a:lvl1pPr>
            <a:lvl2pPr marL="514350" indent="-171450">
              <a:buClr>
                <a:srgbClr val="E04E22"/>
              </a:buClr>
              <a:buFont typeface="Arial" panose="020B0604020202020204" pitchFamily="34" charset="0"/>
              <a:buChar char="•"/>
              <a:defRPr spc="150" baseline="0"/>
            </a:lvl2pPr>
            <a:lvl3pPr marL="857250" indent="-171450">
              <a:buClr>
                <a:srgbClr val="E04E22"/>
              </a:buClr>
              <a:buFont typeface="Arial" panose="020B0604020202020204" pitchFamily="34" charset="0"/>
              <a:buChar char="•"/>
              <a:defRPr spc="150" baseline="0"/>
            </a:lvl3pPr>
            <a:lvl4pPr marL="1200150" indent="-171450">
              <a:buClr>
                <a:srgbClr val="E04E22"/>
              </a:buClr>
              <a:buFont typeface="Arial" panose="020B0604020202020204" pitchFamily="34" charset="0"/>
              <a:buChar char="•"/>
              <a:defRPr spc="150" baseline="0"/>
            </a:lvl4pPr>
            <a:lvl5pPr marL="1543050" indent="-171450">
              <a:buClr>
                <a:srgbClr val="E04E22"/>
              </a:buClr>
              <a:buFont typeface="Arial" panose="020B0604020202020204" pitchFamily="34" charset="0"/>
              <a:buChar char="•"/>
              <a:defRPr spc="15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itle 1">
            <a:extLst>
              <a:ext uri="{FF2B5EF4-FFF2-40B4-BE49-F238E27FC236}">
                <a16:creationId xmlns:a16="http://schemas.microsoft.com/office/drawing/2014/main" id="{0A1B81B6-F5F3-4455-A898-E6A14D989E5E}"/>
              </a:ext>
            </a:extLst>
          </p:cNvPr>
          <p:cNvSpPr>
            <a:spLocks noGrp="1"/>
          </p:cNvSpPr>
          <p:nvPr>
            <p:ph type="title"/>
          </p:nvPr>
        </p:nvSpPr>
        <p:spPr>
          <a:xfrm>
            <a:off x="0" y="0"/>
            <a:ext cx="6096000" cy="1338828"/>
          </a:xfrm>
          <a:solidFill>
            <a:schemeClr val="accent1"/>
          </a:solidFill>
          <a:effectLst>
            <a:outerShdw blurRad="203200" dist="114300" dir="5400000" algn="ctr" rotWithShape="0">
              <a:srgbClr val="000000">
                <a:alpha val="0"/>
              </a:srgbClr>
            </a:outerShdw>
          </a:effectLst>
        </p:spPr>
        <p:txBody>
          <a:bodyPr wrap="square" lIns="548640" tIns="457200" rIns="548640" bIns="457200">
            <a:spAutoFit/>
          </a:bodyPr>
          <a:lstStyle>
            <a:lvl1pPr marL="0" indent="0">
              <a:defRPr sz="2700" b="1" i="0" spc="-30" baseline="0">
                <a:solidFill>
                  <a:schemeClr val="bg1"/>
                </a:solidFill>
                <a:latin typeface="Calibri" panose="020F0502020204030204" pitchFamily="34" charset="0"/>
              </a:defRPr>
            </a:lvl1pPr>
          </a:lstStyle>
          <a:p>
            <a:r>
              <a:rPr lang="en-US"/>
              <a:t>Click to edit Master title style</a:t>
            </a:r>
          </a:p>
        </p:txBody>
      </p:sp>
      <p:sp>
        <p:nvSpPr>
          <p:cNvPr id="24" name="Slide Number Placeholder 5">
            <a:extLst>
              <a:ext uri="{FF2B5EF4-FFF2-40B4-BE49-F238E27FC236}">
                <a16:creationId xmlns:a16="http://schemas.microsoft.com/office/drawing/2014/main" id="{826DD386-A944-40BD-AB9F-0AC696B70C99}"/>
              </a:ext>
            </a:extLst>
          </p:cNvPr>
          <p:cNvSpPr txBox="1">
            <a:spLocks/>
          </p:cNvSpPr>
          <p:nvPr/>
        </p:nvSpPr>
        <p:spPr>
          <a:xfrm>
            <a:off x="11071352" y="6339344"/>
            <a:ext cx="1117600" cy="115438"/>
          </a:xfrm>
          <a:prstGeom prst="rect">
            <a:avLst/>
          </a:prstGeom>
        </p:spPr>
        <p:txBody>
          <a:bodyPr lIns="0" tIns="0" rIns="548640" bIns="0" anchor="t" anchorCtr="0"/>
          <a:lstStyle>
            <a:defPPr>
              <a:defRPr lang="en-US"/>
            </a:defPPr>
            <a:lvl1pPr marL="0" algn="r" defTabSz="914400" rtl="0" eaLnBrk="1" latinLnBrk="0" hangingPunct="1">
              <a:defRPr sz="750" b="0" i="0" kern="1200">
                <a:solidFill>
                  <a:schemeClr val="bg1"/>
                </a:solidFill>
                <a:latin typeface="Consolas" panose="020B0609020204030204" pitchFamily="49"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8541C84-BF73-6741-B68C-095B6B4FF560}" type="slidenum">
              <a:rPr lang="en-US" sz="750" smtClean="0">
                <a:solidFill>
                  <a:srgbClr val="1C2460"/>
                </a:solidFill>
              </a:rPr>
              <a:pPr/>
              <a:t>‹#›</a:t>
            </a:fld>
            <a:endParaRPr lang="en-US" sz="750">
              <a:solidFill>
                <a:srgbClr val="1C2460"/>
              </a:solidFill>
            </a:endParaRPr>
          </a:p>
        </p:txBody>
      </p:sp>
      <p:sp>
        <p:nvSpPr>
          <p:cNvPr id="2" name="Rectangle 1">
            <a:extLst>
              <a:ext uri="{FF2B5EF4-FFF2-40B4-BE49-F238E27FC236}">
                <a16:creationId xmlns:a16="http://schemas.microsoft.com/office/drawing/2014/main" id="{F3230EF7-2A21-10C8-3B42-DE9CB87A7C22}"/>
              </a:ext>
            </a:extLst>
          </p:cNvPr>
          <p:cNvSpPr/>
          <p:nvPr userDrawn="1"/>
        </p:nvSpPr>
        <p:spPr>
          <a:xfrm>
            <a:off x="724469" y="6339355"/>
            <a:ext cx="1713931" cy="115416"/>
          </a:xfrm>
          <a:prstGeom prst="rect">
            <a:avLst/>
          </a:prstGeom>
        </p:spPr>
        <p:txBody>
          <a:bodyPr wrap="none" lIns="0" tIns="0" rIns="0" bIns="0">
            <a:spAutoFit/>
          </a:bodyPr>
          <a:lstStyle/>
          <a:p>
            <a:r>
              <a:rPr lang="en-US" sz="750" b="0" i="0" spc="195" baseline="0">
                <a:solidFill>
                  <a:schemeClr val="accent1"/>
                </a:solidFill>
                <a:latin typeface="Consolas" panose="020B0609020204030204" pitchFamily="49" charset="0"/>
              </a:rPr>
              <a:t>ILLINOIS SOLAR FOR ALL</a:t>
            </a:r>
          </a:p>
        </p:txBody>
      </p:sp>
      <p:pic>
        <p:nvPicPr>
          <p:cNvPr id="3" name="Picture 2">
            <a:extLst>
              <a:ext uri="{FF2B5EF4-FFF2-40B4-BE49-F238E27FC236}">
                <a16:creationId xmlns:a16="http://schemas.microsoft.com/office/drawing/2014/main" id="{F68BB4FF-1C3A-9F57-533F-BA2D02B9A2B0}"/>
              </a:ext>
            </a:extLst>
          </p:cNvPr>
          <p:cNvPicPr>
            <a:picLocks noChangeAspect="1"/>
          </p:cNvPicPr>
          <p:nvPr userDrawn="1"/>
        </p:nvPicPr>
        <p:blipFill>
          <a:blip r:embed="rId2"/>
          <a:stretch>
            <a:fillRect/>
          </a:stretch>
        </p:blipFill>
        <p:spPr>
          <a:xfrm>
            <a:off x="270637" y="6246187"/>
            <a:ext cx="325161" cy="325161"/>
          </a:xfrm>
          <a:prstGeom prst="rect">
            <a:avLst/>
          </a:prstGeom>
          <a:noFill/>
        </p:spPr>
      </p:pic>
    </p:spTree>
    <p:extLst>
      <p:ext uri="{BB962C8B-B14F-4D97-AF65-F5344CB8AC3E}">
        <p14:creationId xmlns:p14="http://schemas.microsoft.com/office/powerpoint/2010/main" val="7747996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4055FFFC-49BD-453E-8AB3-C22E3380B4FD}"/>
              </a:ext>
            </a:extLst>
          </p:cNvPr>
          <p:cNvSpPr>
            <a:spLocks noGrp="1"/>
          </p:cNvSpPr>
          <p:nvPr>
            <p:ph type="title"/>
          </p:nvPr>
        </p:nvSpPr>
        <p:spPr>
          <a:xfrm>
            <a:off x="0" y="0"/>
            <a:ext cx="12192000" cy="1800493"/>
          </a:xfrm>
          <a:prstGeom prst="rect">
            <a:avLst/>
          </a:prstGeom>
        </p:spPr>
        <p:txBody>
          <a:bodyPr vert="horz" wrap="square" lIns="548640" tIns="914400" rIns="548640" bIns="457200" rtlCol="0" anchor="t">
            <a:spAutoFit/>
          </a:bodyPr>
          <a:lstStyle/>
          <a:p>
            <a:r>
              <a:rPr lang="en-US"/>
              <a:t>Click to edit Master title style</a:t>
            </a:r>
          </a:p>
        </p:txBody>
      </p:sp>
      <p:sp>
        <p:nvSpPr>
          <p:cNvPr id="6" name="Text Placeholder 2">
            <a:extLst>
              <a:ext uri="{FF2B5EF4-FFF2-40B4-BE49-F238E27FC236}">
                <a16:creationId xmlns:a16="http://schemas.microsoft.com/office/drawing/2014/main" id="{FEEBC563-9697-41A3-86C0-F832A6D9E969}"/>
              </a:ext>
            </a:extLst>
          </p:cNvPr>
          <p:cNvSpPr>
            <a:spLocks noGrp="1"/>
          </p:cNvSpPr>
          <p:nvPr>
            <p:ph type="body" idx="1"/>
          </p:nvPr>
        </p:nvSpPr>
        <p:spPr>
          <a:xfrm>
            <a:off x="0" y="1994392"/>
            <a:ext cx="12192000" cy="4863608"/>
          </a:xfrm>
          <a:prstGeom prst="rect">
            <a:avLst/>
          </a:prstGeom>
        </p:spPr>
        <p:txBody>
          <a:bodyPr vert="horz" lIns="548640" tIns="731520" rIns="548640" bIns="731520" rtlCol="0" ancho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97207369"/>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65" r:id="rId3"/>
    <p:sldLayoutId id="2147483660" r:id="rId4"/>
    <p:sldLayoutId id="2147483656" r:id="rId5"/>
    <p:sldLayoutId id="2147483650" r:id="rId6"/>
    <p:sldLayoutId id="2147483663" r:id="rId7"/>
    <p:sldLayoutId id="2147483657" r:id="rId8"/>
    <p:sldLayoutId id="2147483653" r:id="rId9"/>
    <p:sldLayoutId id="2147483662" r:id="rId10"/>
    <p:sldLayoutId id="2147483666" r:id="rId11"/>
    <p:sldLayoutId id="2147483667" r:id="rId12"/>
  </p:sldLayoutIdLst>
  <p:hf hdr="0" ftr="0"/>
  <p:txStyles>
    <p:titleStyle>
      <a:lvl1pPr marL="7144" indent="-7144" algn="l" defTabSz="685800" rtl="0" eaLnBrk="1" latinLnBrk="0" hangingPunct="1">
        <a:lnSpc>
          <a:spcPct val="100000"/>
        </a:lnSpc>
        <a:spcBef>
          <a:spcPct val="0"/>
        </a:spcBef>
        <a:buNone/>
        <a:tabLst/>
        <a:defRPr sz="2700" b="1" i="0" kern="1200" spc="-30" baseline="0">
          <a:solidFill>
            <a:schemeClr val="tx2"/>
          </a:solidFill>
          <a:latin typeface="Calibri" panose="020F0502020204030204" pitchFamily="34" charset="0"/>
          <a:ea typeface="+mj-ea"/>
          <a:cs typeface="Rubik" pitchFamily="2" charset="-79"/>
        </a:defRPr>
      </a:lvl1pPr>
    </p:titleStyle>
    <p:bodyStyle>
      <a:lvl1pPr marL="171450" indent="-171450" algn="l" defTabSz="685800" rtl="0" eaLnBrk="1" latinLnBrk="0" hangingPunct="1">
        <a:lnSpc>
          <a:spcPts val="2400"/>
        </a:lnSpc>
        <a:spcBef>
          <a:spcPts val="750"/>
        </a:spcBef>
        <a:buClr>
          <a:schemeClr val="tx2"/>
        </a:buClr>
        <a:buSzPct val="100000"/>
        <a:buFont typeface="System Font Regular"/>
        <a:buChar char="-"/>
        <a:defRPr sz="2100" b="0" i="0" kern="1200" spc="150" baseline="0">
          <a:solidFill>
            <a:schemeClr val="tx2"/>
          </a:solidFill>
          <a:latin typeface="Calibri" panose="020F0502020204030204" pitchFamily="34" charset="0"/>
          <a:ea typeface="+mn-ea"/>
          <a:cs typeface="+mn-cs"/>
        </a:defRPr>
      </a:lvl1pPr>
      <a:lvl2pPr marL="514350" indent="-171450" algn="l" defTabSz="685800" rtl="0" eaLnBrk="1" latinLnBrk="0" hangingPunct="1">
        <a:lnSpc>
          <a:spcPts val="2400"/>
        </a:lnSpc>
        <a:spcBef>
          <a:spcPts val="375"/>
        </a:spcBef>
        <a:buClr>
          <a:schemeClr val="tx2"/>
        </a:buClr>
        <a:buSzPct val="100000"/>
        <a:buFont typeface="System Font Regular"/>
        <a:buChar char="-"/>
        <a:defRPr sz="2100" b="0" i="0" kern="1200" spc="150" baseline="0">
          <a:solidFill>
            <a:schemeClr val="tx2"/>
          </a:solidFill>
          <a:latin typeface="Calibri" panose="020F0502020204030204" pitchFamily="34" charset="0"/>
          <a:ea typeface="+mn-ea"/>
          <a:cs typeface="+mn-cs"/>
        </a:defRPr>
      </a:lvl2pPr>
      <a:lvl3pPr marL="857250" indent="-171450" algn="l" defTabSz="685800" rtl="0" eaLnBrk="1" latinLnBrk="0" hangingPunct="1">
        <a:lnSpc>
          <a:spcPts val="2400"/>
        </a:lnSpc>
        <a:spcBef>
          <a:spcPts val="375"/>
        </a:spcBef>
        <a:buClr>
          <a:schemeClr val="tx2"/>
        </a:buClr>
        <a:buSzPct val="100000"/>
        <a:buFont typeface="System Font Regular"/>
        <a:buChar char="-"/>
        <a:defRPr sz="2100" b="0" i="0" kern="1200" spc="150" baseline="0">
          <a:solidFill>
            <a:schemeClr val="tx2"/>
          </a:solidFill>
          <a:latin typeface="Calibri" panose="020F0502020204030204" pitchFamily="34" charset="0"/>
          <a:ea typeface="+mn-ea"/>
          <a:cs typeface="+mn-cs"/>
        </a:defRPr>
      </a:lvl3pPr>
      <a:lvl4pPr marL="1200150" indent="-171450" algn="l" defTabSz="685800" rtl="0" eaLnBrk="1" latinLnBrk="0" hangingPunct="1">
        <a:lnSpc>
          <a:spcPts val="2400"/>
        </a:lnSpc>
        <a:spcBef>
          <a:spcPts val="375"/>
        </a:spcBef>
        <a:buClr>
          <a:schemeClr val="tx2"/>
        </a:buClr>
        <a:buSzPct val="100000"/>
        <a:buFont typeface="System Font Regular"/>
        <a:buChar char="-"/>
        <a:defRPr sz="2100" b="0" i="0" kern="1200" spc="150" baseline="0">
          <a:solidFill>
            <a:schemeClr val="tx2"/>
          </a:solidFill>
          <a:latin typeface="Calibri" panose="020F0502020204030204" pitchFamily="34" charset="0"/>
          <a:ea typeface="+mn-ea"/>
          <a:cs typeface="+mn-cs"/>
        </a:defRPr>
      </a:lvl4pPr>
      <a:lvl5pPr marL="1543050" indent="-171450" algn="l" defTabSz="685800" rtl="0" eaLnBrk="1" latinLnBrk="0" hangingPunct="1">
        <a:lnSpc>
          <a:spcPts val="2400"/>
        </a:lnSpc>
        <a:spcBef>
          <a:spcPts val="375"/>
        </a:spcBef>
        <a:buClr>
          <a:schemeClr val="tx2"/>
        </a:buClr>
        <a:buSzPct val="100000"/>
        <a:buFont typeface="System Font Regular"/>
        <a:buChar char="-"/>
        <a:defRPr sz="2100" b="0" i="0" kern="1200" spc="150" baseline="0">
          <a:solidFill>
            <a:schemeClr val="tx2"/>
          </a:solidFill>
          <a:latin typeface="Calibri" panose="020F050202020403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microsoft.com/office/2018/10/relationships/comments" Target="../comments/modernComment_1BE_C0F68272.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microsoft.com/office/2018/10/relationships/comments" Target="../comments/modernComment_104_51B8403.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illinoissfa.com/stay-updated/"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0503E-AF59-3096-2A92-24D5695D282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B5DF55E-F566-3972-A9DC-9DBC6DB44040}"/>
              </a:ext>
            </a:extLst>
          </p:cNvPr>
          <p:cNvSpPr>
            <a:spLocks noGrp="1"/>
          </p:cNvSpPr>
          <p:nvPr>
            <p:ph type="ctrTitle"/>
          </p:nvPr>
        </p:nvSpPr>
        <p:spPr>
          <a:xfrm>
            <a:off x="0" y="1554897"/>
            <a:ext cx="12192000" cy="2723823"/>
          </a:xfrm>
        </p:spPr>
        <p:txBody>
          <a:bodyPr/>
          <a:lstStyle/>
          <a:p>
            <a:r>
              <a:rPr lang="en-US">
                <a:latin typeface="Calibri"/>
                <a:ea typeface="Calibri"/>
                <a:cs typeface="Rubik"/>
              </a:rPr>
              <a:t>Advisory Committee Quarterly Meeting</a:t>
            </a:r>
            <a:br>
              <a:rPr lang="en-US"/>
            </a:br>
            <a:r>
              <a:rPr lang="en-US" sz="3600">
                <a:latin typeface="Calibri"/>
                <a:ea typeface="Calibri"/>
                <a:cs typeface="Rubik"/>
              </a:rPr>
              <a:t>June 23, 2026</a:t>
            </a:r>
            <a:endParaRPr lang="en-US" sz="4400">
              <a:ea typeface="Calibri" panose="020F0502020204030204" pitchFamily="34" charset="0"/>
            </a:endParaRPr>
          </a:p>
        </p:txBody>
      </p:sp>
      <p:sp>
        <p:nvSpPr>
          <p:cNvPr id="10" name="Subtitle 9">
            <a:extLst>
              <a:ext uri="{FF2B5EF4-FFF2-40B4-BE49-F238E27FC236}">
                <a16:creationId xmlns:a16="http://schemas.microsoft.com/office/drawing/2014/main" id="{EECFB964-806F-EFAB-3CFE-56AC80061828}"/>
              </a:ext>
            </a:extLst>
          </p:cNvPr>
          <p:cNvSpPr>
            <a:spLocks noGrp="1"/>
          </p:cNvSpPr>
          <p:nvPr>
            <p:ph type="subTitle" idx="1"/>
          </p:nvPr>
        </p:nvSpPr>
        <p:spPr>
          <a:xfrm>
            <a:off x="0" y="4385815"/>
            <a:ext cx="12192000" cy="2179443"/>
          </a:xfrm>
          <a:prstGeom prst="rect">
            <a:avLst/>
          </a:prstGeom>
        </p:spPr>
        <p:txBody>
          <a:bodyPr/>
          <a:lstStyle/>
          <a:p>
            <a:r>
              <a:rPr lang="en-US">
                <a:latin typeface="Calibri"/>
                <a:ea typeface="Calibri"/>
                <a:cs typeface="Calibri"/>
              </a:rPr>
              <a:t>Jennifer W. Brown, Associate Director, Illinois Solar for All</a:t>
            </a:r>
          </a:p>
          <a:p>
            <a:r>
              <a:rPr lang="en-US">
                <a:ea typeface="Calibri" panose="020F0502020204030204" pitchFamily="34" charset="0"/>
                <a:cs typeface="Calibri" panose="020F0502020204030204" pitchFamily="34" charset="0"/>
              </a:rPr>
              <a:t>Patrice McFarlin, Principal, Encolor</a:t>
            </a:r>
          </a:p>
        </p:txBody>
      </p:sp>
    </p:spTree>
    <p:extLst>
      <p:ext uri="{BB962C8B-B14F-4D97-AF65-F5344CB8AC3E}">
        <p14:creationId xmlns:p14="http://schemas.microsoft.com/office/powerpoint/2010/main" val="34325475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AEB6E-25A3-A532-BDA8-BC86A17C7E3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70206CA-1D20-D5AC-7BC7-79DE79C71CB5}"/>
              </a:ext>
            </a:extLst>
          </p:cNvPr>
          <p:cNvSpPr>
            <a:spLocks noGrp="1"/>
          </p:cNvSpPr>
          <p:nvPr>
            <p:ph type="body" idx="1"/>
          </p:nvPr>
        </p:nvSpPr>
        <p:spPr/>
        <p:txBody>
          <a:bodyPr/>
          <a:lstStyle/>
          <a:p>
            <a:pPr marL="438150" indent="-342900"/>
            <a:r>
              <a:rPr lang="en-US" b="1">
                <a:latin typeface="Calibri"/>
                <a:ea typeface="Calibri"/>
                <a:cs typeface="Calibri"/>
              </a:rPr>
              <a:t>System Size and Co-Location Requirements</a:t>
            </a:r>
            <a:r>
              <a:rPr lang="en-US">
                <a:latin typeface="Calibri"/>
                <a:ea typeface="Calibri"/>
                <a:cs typeface="Calibri"/>
              </a:rPr>
              <a:t>:</a:t>
            </a:r>
          </a:p>
          <a:p>
            <a:pPr lvl="1">
              <a:lnSpc>
                <a:spcPct val="114284"/>
              </a:lnSpc>
              <a:buFont typeface="Courier New,monospace"/>
              <a:buChar char="o"/>
            </a:pPr>
            <a:r>
              <a:rPr lang="en-US" sz="2000">
                <a:latin typeface="Calibri"/>
                <a:ea typeface="Calibri"/>
                <a:cs typeface="Calibri"/>
              </a:rPr>
              <a:t>Distributed generation projects cannot have an aggregate size greater than 5MW </a:t>
            </a:r>
            <a:endParaRPr lang="en-US" sz="2000">
              <a:solidFill>
                <a:srgbClr val="202025"/>
              </a:solidFill>
              <a:latin typeface="Calibri"/>
              <a:ea typeface="Calibri"/>
              <a:cs typeface="Calibri"/>
            </a:endParaRPr>
          </a:p>
          <a:p>
            <a:pPr lvl="2">
              <a:lnSpc>
                <a:spcPct val="114284"/>
              </a:lnSpc>
              <a:buFont typeface="Wingdings,sans-serif"/>
              <a:buChar char="§"/>
            </a:pPr>
            <a:r>
              <a:rPr lang="en-US" sz="2000">
                <a:latin typeface="Calibri"/>
                <a:ea typeface="Calibri"/>
                <a:cs typeface="Calibri"/>
              </a:rPr>
              <a:t>An affidavit is required stating that the project is not affiliated with another project that, were they found to be co-located, would create an aggregate size greater than five MW nameplate capacity</a:t>
            </a:r>
            <a:endParaRPr lang="en-US" sz="2000">
              <a:solidFill>
                <a:srgbClr val="202025"/>
              </a:solidFill>
              <a:latin typeface="Calibri"/>
              <a:ea typeface="Calibri"/>
              <a:cs typeface="Calibri"/>
            </a:endParaRPr>
          </a:p>
          <a:p>
            <a:pPr lvl="1">
              <a:lnSpc>
                <a:spcPct val="114284"/>
              </a:lnSpc>
              <a:buFont typeface="Courier New,monospace"/>
              <a:buChar char="o"/>
            </a:pPr>
            <a:r>
              <a:rPr lang="en-US" sz="2000">
                <a:latin typeface="Calibri"/>
                <a:ea typeface="Calibri"/>
                <a:cs typeface="Calibri"/>
              </a:rPr>
              <a:t>Community Solar projects cannot have an aggregate size greater than 10MW </a:t>
            </a:r>
            <a:endParaRPr lang="en-US" sz="2000">
              <a:solidFill>
                <a:srgbClr val="202025"/>
              </a:solidFill>
              <a:latin typeface="Calibri"/>
              <a:ea typeface="Calibri"/>
              <a:cs typeface="Calibri"/>
            </a:endParaRPr>
          </a:p>
          <a:p>
            <a:pPr lvl="2">
              <a:lnSpc>
                <a:spcPct val="114284"/>
              </a:lnSpc>
              <a:buFont typeface="Wingdings,sans-serif"/>
              <a:buChar char="§"/>
            </a:pPr>
            <a:r>
              <a:rPr lang="en-US" sz="2000">
                <a:latin typeface="Calibri"/>
                <a:ea typeface="Calibri"/>
                <a:cs typeface="Calibri"/>
              </a:rPr>
              <a:t>An affidavit is required stating that the project is not affiliated with another project that, were they found to be co-located, would create an aggregate size greater than 10 MW and that the parcel has not been divided within the preceding five years</a:t>
            </a:r>
            <a:endParaRPr lang="en-US" sz="2000">
              <a:solidFill>
                <a:srgbClr val="202025"/>
              </a:solidFill>
              <a:latin typeface="Calibri"/>
              <a:ea typeface="Calibri"/>
              <a:cs typeface="Calibri"/>
            </a:endParaRPr>
          </a:p>
          <a:p>
            <a:pPr lvl="1">
              <a:lnSpc>
                <a:spcPct val="114284"/>
              </a:lnSpc>
              <a:buFont typeface="Courier New"/>
              <a:buChar char="o"/>
            </a:pPr>
            <a:endParaRPr lang="en-US">
              <a:latin typeface="Calibri"/>
              <a:ea typeface="Calibri"/>
              <a:cs typeface="Calibri"/>
            </a:endParaRPr>
          </a:p>
        </p:txBody>
      </p:sp>
      <p:sp>
        <p:nvSpPr>
          <p:cNvPr id="3" name="Title 2">
            <a:extLst>
              <a:ext uri="{FF2B5EF4-FFF2-40B4-BE49-F238E27FC236}">
                <a16:creationId xmlns:a16="http://schemas.microsoft.com/office/drawing/2014/main" id="{FD9F8428-A3FF-3943-5E30-445B40E96A7C}"/>
              </a:ext>
            </a:extLst>
          </p:cNvPr>
          <p:cNvSpPr>
            <a:spLocks noGrp="1"/>
          </p:cNvSpPr>
          <p:nvPr>
            <p:ph type="title"/>
          </p:nvPr>
        </p:nvSpPr>
        <p:spPr/>
        <p:txBody>
          <a:bodyPr/>
          <a:lstStyle/>
          <a:p>
            <a:pPr marL="6985" indent="-6985"/>
            <a:r>
              <a:rPr lang="en-US"/>
              <a:t>CRGA Updates</a:t>
            </a:r>
          </a:p>
        </p:txBody>
      </p:sp>
    </p:spTree>
    <p:extLst>
      <p:ext uri="{BB962C8B-B14F-4D97-AF65-F5344CB8AC3E}">
        <p14:creationId xmlns:p14="http://schemas.microsoft.com/office/powerpoint/2010/main" val="21615245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D5E024-6173-A296-D25C-5533A25BFE5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351DD9C-144B-0C15-4C2C-8B74C6F40230}"/>
              </a:ext>
            </a:extLst>
          </p:cNvPr>
          <p:cNvSpPr>
            <a:spLocks noGrp="1"/>
          </p:cNvSpPr>
          <p:nvPr>
            <p:ph type="body" idx="1"/>
          </p:nvPr>
        </p:nvSpPr>
        <p:spPr>
          <a:xfrm>
            <a:off x="0" y="1097690"/>
            <a:ext cx="12192000" cy="5519172"/>
          </a:xfrm>
        </p:spPr>
        <p:txBody>
          <a:bodyPr/>
          <a:lstStyle/>
          <a:p>
            <a:r>
              <a:rPr lang="en-US">
                <a:latin typeface="Calibri"/>
                <a:ea typeface="Calibri"/>
                <a:cs typeface="Calibri"/>
              </a:rPr>
              <a:t>Entities that meet the definition of either a “small business” or “emerging business” registering as Approved Vendors in the Illinois Shines Program after May 31, 2026, will be able to request SEB designation within the Illinois Shines Approved Vendor registration process</a:t>
            </a:r>
            <a:endParaRPr lang="en-US">
              <a:ea typeface="Calibri" panose="020F0502020204030204" pitchFamily="34" charset="0"/>
              <a:cs typeface="Calibri" panose="020F0502020204030204" pitchFamily="34" charset="0"/>
            </a:endParaRPr>
          </a:p>
          <a:p>
            <a:pPr>
              <a:lnSpc>
                <a:spcPct val="114284"/>
              </a:lnSpc>
            </a:pPr>
            <a:r>
              <a:rPr lang="en-US">
                <a:latin typeface="Calibri"/>
                <a:ea typeface="Calibri"/>
                <a:cs typeface="Calibri"/>
              </a:rPr>
              <a:t>To receive designation as a Small and Emerging Business in both Illinois Shines and ILSFA, the Approved Vendor will have to demonstrate one of the following:</a:t>
            </a:r>
          </a:p>
          <a:p>
            <a:pPr lvl="1">
              <a:lnSpc>
                <a:spcPct val="114284"/>
              </a:lnSpc>
              <a:buFont typeface="Courier New"/>
              <a:buChar char="o"/>
            </a:pPr>
            <a:r>
              <a:rPr lang="en-US">
                <a:latin typeface="Calibri"/>
                <a:ea typeface="Calibri"/>
                <a:cs typeface="Calibri"/>
              </a:rPr>
              <a:t>Qualification as an “emerging business”: Demonstration that the entity has been authorized to do business in a U.S. state, district, or territory for less than three years.</a:t>
            </a:r>
            <a:endParaRPr lang="en-US">
              <a:ea typeface="Calibri" panose="020F0502020204030204" pitchFamily="34" charset="0"/>
              <a:cs typeface="Calibri" panose="020F0502020204030204" pitchFamily="34" charset="0"/>
            </a:endParaRPr>
          </a:p>
          <a:p>
            <a:pPr lvl="1">
              <a:lnSpc>
                <a:spcPct val="114284"/>
              </a:lnSpc>
              <a:buFont typeface="Courier New"/>
              <a:buChar char="o"/>
            </a:pPr>
            <a:r>
              <a:rPr lang="en-US">
                <a:latin typeface="Calibri"/>
                <a:ea typeface="Calibri"/>
                <a:cs typeface="Calibri"/>
              </a:rPr>
              <a:t>Qualification as a “small business”: Demonstration that the entity (1) is independently owned and operated, and (2) has a gross revenue of less than $4 million in the previous calendar year.</a:t>
            </a:r>
            <a:endParaRPr lang="en-US">
              <a:ea typeface="Calibri" panose="020F0502020204030204" pitchFamily="34" charset="0"/>
              <a:cs typeface="Calibri" panose="020F0502020204030204" pitchFamily="34" charset="0"/>
            </a:endParaRPr>
          </a:p>
          <a:p>
            <a:pPr>
              <a:lnSpc>
                <a:spcPct val="114284"/>
              </a:lnSpc>
            </a:pPr>
            <a:endParaRPr lang="en-US"/>
          </a:p>
        </p:txBody>
      </p:sp>
      <p:sp>
        <p:nvSpPr>
          <p:cNvPr id="3" name="Title 2">
            <a:extLst>
              <a:ext uri="{FF2B5EF4-FFF2-40B4-BE49-F238E27FC236}">
                <a16:creationId xmlns:a16="http://schemas.microsoft.com/office/drawing/2014/main" id="{DAE49581-24AC-6813-D481-2252A5BBFC25}"/>
              </a:ext>
            </a:extLst>
          </p:cNvPr>
          <p:cNvSpPr>
            <a:spLocks noGrp="1"/>
          </p:cNvSpPr>
          <p:nvPr>
            <p:ph type="title"/>
          </p:nvPr>
        </p:nvSpPr>
        <p:spPr/>
        <p:txBody>
          <a:bodyPr/>
          <a:lstStyle/>
          <a:p>
            <a:pPr marL="6985" indent="-6985"/>
            <a:r>
              <a:rPr lang="en-US"/>
              <a:t>Small and Emerging Business Approved Vendors</a:t>
            </a:r>
          </a:p>
        </p:txBody>
      </p:sp>
    </p:spTree>
    <p:extLst>
      <p:ext uri="{BB962C8B-B14F-4D97-AF65-F5344CB8AC3E}">
        <p14:creationId xmlns:p14="http://schemas.microsoft.com/office/powerpoint/2010/main" val="9995588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D3AE730-1CF1-0D2F-5002-547874FFFB66}"/>
              </a:ext>
            </a:extLst>
          </p:cNvPr>
          <p:cNvSpPr>
            <a:spLocks noGrp="1"/>
          </p:cNvSpPr>
          <p:nvPr>
            <p:ph type="body" idx="1"/>
          </p:nvPr>
        </p:nvSpPr>
        <p:spPr/>
        <p:txBody>
          <a:bodyPr/>
          <a:lstStyle/>
          <a:p>
            <a:r>
              <a:rPr lang="en-US">
                <a:latin typeface="Calibri"/>
                <a:ea typeface="Calibri"/>
                <a:cs typeface="Calibri"/>
              </a:rPr>
              <a:t>Projects submitted by Small and Emerging Businesses are eligible for additional prioritization point during Project Selection</a:t>
            </a:r>
            <a:endParaRPr lang="en-US">
              <a:ea typeface="Calibri" panose="020F0502020204030204" pitchFamily="34" charset="0"/>
              <a:cs typeface="Calibri" panose="020F0502020204030204" pitchFamily="34" charset="0"/>
            </a:endParaRPr>
          </a:p>
          <a:p>
            <a:pPr lvl="1">
              <a:lnSpc>
                <a:spcPct val="114284"/>
              </a:lnSpc>
              <a:buFont typeface="Courier New"/>
              <a:buChar char="o"/>
            </a:pPr>
            <a:r>
              <a:rPr lang="en-US">
                <a:latin typeface="Calibri"/>
                <a:ea typeface="Calibri"/>
                <a:cs typeface="Calibri"/>
              </a:rPr>
              <a:t>If Project Selection is not triggered, Small and Emerging Businesses will receive early access to the rolling submission window</a:t>
            </a:r>
          </a:p>
          <a:p>
            <a:pPr>
              <a:lnSpc>
                <a:spcPct val="114284"/>
              </a:lnSpc>
            </a:pPr>
            <a:r>
              <a:rPr lang="en-US">
                <a:latin typeface="Calibri"/>
                <a:ea typeface="Calibri"/>
                <a:cs typeface="Calibri"/>
              </a:rPr>
              <a:t>Small and Emerging Businesses may deduct the 5% collateral requirement from the REC payment rather than having it due after contract execution, with a five-project cap per Approved Vendor</a:t>
            </a:r>
          </a:p>
        </p:txBody>
      </p:sp>
      <p:sp>
        <p:nvSpPr>
          <p:cNvPr id="3" name="Title 2">
            <a:extLst>
              <a:ext uri="{FF2B5EF4-FFF2-40B4-BE49-F238E27FC236}">
                <a16:creationId xmlns:a16="http://schemas.microsoft.com/office/drawing/2014/main" id="{5E59CBCC-8B94-171D-523A-73396A17844C}"/>
              </a:ext>
            </a:extLst>
          </p:cNvPr>
          <p:cNvSpPr>
            <a:spLocks noGrp="1"/>
          </p:cNvSpPr>
          <p:nvPr>
            <p:ph type="title"/>
          </p:nvPr>
        </p:nvSpPr>
        <p:spPr/>
        <p:txBody>
          <a:bodyPr/>
          <a:lstStyle/>
          <a:p>
            <a:pPr marL="6985" indent="-6985"/>
            <a:r>
              <a:rPr lang="en-US"/>
              <a:t>Small and Emerging Business Approved Vendors</a:t>
            </a:r>
          </a:p>
        </p:txBody>
      </p:sp>
    </p:spTree>
    <p:extLst>
      <p:ext uri="{BB962C8B-B14F-4D97-AF65-F5344CB8AC3E}">
        <p14:creationId xmlns:p14="http://schemas.microsoft.com/office/powerpoint/2010/main" val="40831226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72E03-B0CD-D8A7-98DA-34DFDFCC52D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F39B91-2AAA-CA8E-2023-E602B11E5660}"/>
              </a:ext>
            </a:extLst>
          </p:cNvPr>
          <p:cNvSpPr>
            <a:spLocks noGrp="1"/>
          </p:cNvSpPr>
          <p:nvPr>
            <p:ph type="body" idx="1"/>
          </p:nvPr>
        </p:nvSpPr>
        <p:spPr/>
        <p:txBody>
          <a:bodyPr/>
          <a:lstStyle/>
          <a:p>
            <a:r>
              <a:rPr lang="en-US">
                <a:solidFill>
                  <a:srgbClr val="1C245E"/>
                </a:solidFill>
                <a:latin typeface="Calibri"/>
                <a:ea typeface="Calibri"/>
                <a:cs typeface="Calibri"/>
              </a:rPr>
              <a:t>Background has been provided about LIDR implementation for utilities</a:t>
            </a:r>
          </a:p>
          <a:p>
            <a:pPr>
              <a:lnSpc>
                <a:spcPct val="114284"/>
              </a:lnSpc>
            </a:pPr>
            <a:r>
              <a:rPr lang="en-US">
                <a:solidFill>
                  <a:srgbClr val="1C245E"/>
                </a:solidFill>
                <a:latin typeface="Calibri"/>
                <a:ea typeface="Calibri"/>
                <a:cs typeface="Calibri"/>
              </a:rPr>
              <a:t>The current ILSFA Disclosure Forms do not account for LIDR and therefore may overestimate the value of electricity to LIDR customers as well as the estimated savings</a:t>
            </a:r>
          </a:p>
          <a:p>
            <a:pPr lvl="1">
              <a:lnSpc>
                <a:spcPct val="114284"/>
              </a:lnSpc>
              <a:buFont typeface="Courier New"/>
              <a:buChar char="o"/>
            </a:pPr>
            <a:r>
              <a:rPr lang="en-US">
                <a:solidFill>
                  <a:srgbClr val="1C245E"/>
                </a:solidFill>
                <a:latin typeface="Calibri"/>
                <a:ea typeface="Calibri"/>
                <a:cs typeface="Calibri"/>
              </a:rPr>
              <a:t>Disclosure Forms currently affected by the LIDR will no longer display the savings calculation</a:t>
            </a:r>
          </a:p>
          <a:p>
            <a:pPr lvl="1">
              <a:lnSpc>
                <a:spcPct val="114284"/>
              </a:lnSpc>
              <a:buFont typeface="Courier New"/>
              <a:buChar char="o"/>
            </a:pPr>
            <a:r>
              <a:rPr lang="en-US">
                <a:latin typeface="Calibri"/>
                <a:ea typeface="Calibri"/>
                <a:cs typeface="Calibri"/>
              </a:rPr>
              <a:t>If DG projects in impacted utilities are not 100% savings, additional review will take place to verify that the savings requirements are met with LIDR considerations </a:t>
            </a:r>
          </a:p>
          <a:p>
            <a:pPr>
              <a:lnSpc>
                <a:spcPct val="114284"/>
              </a:lnSpc>
            </a:pPr>
            <a:r>
              <a:rPr lang="en-US">
                <a:latin typeface="Calibri"/>
                <a:ea typeface="Calibri"/>
                <a:cs typeface="Calibri"/>
              </a:rPr>
              <a:t>Due to this update, CS projects with a no-cost subscription commitments and no-cost Residential (Small) projects will be prioritized during Project Selection</a:t>
            </a:r>
          </a:p>
        </p:txBody>
      </p:sp>
      <p:sp>
        <p:nvSpPr>
          <p:cNvPr id="3" name="Title 2">
            <a:extLst>
              <a:ext uri="{FF2B5EF4-FFF2-40B4-BE49-F238E27FC236}">
                <a16:creationId xmlns:a16="http://schemas.microsoft.com/office/drawing/2014/main" id="{CAE16D6D-AC08-10E1-14AA-0E9E667BCFEE}"/>
              </a:ext>
            </a:extLst>
          </p:cNvPr>
          <p:cNvSpPr>
            <a:spLocks noGrp="1"/>
          </p:cNvSpPr>
          <p:nvPr>
            <p:ph type="title"/>
          </p:nvPr>
        </p:nvSpPr>
        <p:spPr/>
        <p:txBody>
          <a:bodyPr/>
          <a:lstStyle/>
          <a:p>
            <a:pPr marL="6985" indent="-6985"/>
            <a:r>
              <a:rPr lang="en-US"/>
              <a:t>Low Income Discount Rates and Savings Considerations</a:t>
            </a:r>
          </a:p>
        </p:txBody>
      </p:sp>
    </p:spTree>
    <p:extLst>
      <p:ext uri="{BB962C8B-B14F-4D97-AF65-F5344CB8AC3E}">
        <p14:creationId xmlns:p14="http://schemas.microsoft.com/office/powerpoint/2010/main" val="3487659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E0A2F-A232-076D-91E1-EA02F2F3085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3DA8A79-F4A5-6139-D180-98E07EB34412}"/>
              </a:ext>
            </a:extLst>
          </p:cNvPr>
          <p:cNvSpPr>
            <a:spLocks noGrp="1"/>
          </p:cNvSpPr>
          <p:nvPr>
            <p:ph type="body" idx="1"/>
          </p:nvPr>
        </p:nvSpPr>
        <p:spPr>
          <a:xfrm>
            <a:off x="0" y="1170595"/>
            <a:ext cx="9282545" cy="5519172"/>
          </a:xfrm>
        </p:spPr>
        <p:txBody>
          <a:bodyPr/>
          <a:lstStyle/>
          <a:p>
            <a:r>
              <a:rPr lang="en-US">
                <a:latin typeface="Calibri"/>
                <a:ea typeface="Calibri"/>
                <a:cs typeface="Calibri"/>
              </a:rPr>
              <a:t>Projects located in census blocks adjacent to Environmental Justice Communities or Income-Eligible Communities will be eligible to participate in the Non-Profit and Public Facilities sub-program</a:t>
            </a:r>
            <a:endParaRPr lang="en-US"/>
          </a:p>
          <a:p>
            <a:pPr lvl="1">
              <a:lnSpc>
                <a:spcPct val="114284"/>
              </a:lnSpc>
              <a:buFont typeface="Courier New"/>
              <a:buChar char="o"/>
            </a:pPr>
            <a:r>
              <a:rPr lang="en-US">
                <a:latin typeface="Calibri"/>
                <a:ea typeface="Calibri"/>
                <a:cs typeface="Calibri"/>
              </a:rPr>
              <a:t>An adjacent census block is defined as a neighboring statistical geographic area that shares a common boundary with a census tract, which is, at that point in time, designated as an Environmental Justice Community or an Income-Eligible Community</a:t>
            </a:r>
          </a:p>
          <a:p>
            <a:pPr lvl="1">
              <a:lnSpc>
                <a:spcPct val="114284"/>
              </a:lnSpc>
              <a:buFont typeface="Courier New"/>
              <a:buChar char="o"/>
            </a:pPr>
            <a:r>
              <a:rPr lang="en-US">
                <a:latin typeface="Calibri"/>
                <a:ea typeface="Calibri"/>
                <a:cs typeface="Calibri"/>
              </a:rPr>
              <a:t>Projects must still demonstrate a sufficient connection to, and input from, members of the IEC or EJC members the facility and/or the non-profit or public facility serves</a:t>
            </a:r>
          </a:p>
        </p:txBody>
      </p:sp>
      <p:sp>
        <p:nvSpPr>
          <p:cNvPr id="3" name="Title 2">
            <a:extLst>
              <a:ext uri="{FF2B5EF4-FFF2-40B4-BE49-F238E27FC236}">
                <a16:creationId xmlns:a16="http://schemas.microsoft.com/office/drawing/2014/main" id="{6033E490-9A6B-5AF3-563D-7DDAE124BD7C}"/>
              </a:ext>
            </a:extLst>
          </p:cNvPr>
          <p:cNvSpPr>
            <a:spLocks noGrp="1"/>
          </p:cNvSpPr>
          <p:nvPr>
            <p:ph type="title"/>
          </p:nvPr>
        </p:nvSpPr>
        <p:spPr/>
        <p:txBody>
          <a:bodyPr/>
          <a:lstStyle/>
          <a:p>
            <a:pPr marL="6985" indent="-6985"/>
            <a:r>
              <a:rPr lang="en-US"/>
              <a:t>Non-Profit and Public Facilities Project Requirements</a:t>
            </a:r>
          </a:p>
        </p:txBody>
      </p:sp>
      <p:pic>
        <p:nvPicPr>
          <p:cNvPr id="4" name="Picture 3" descr="A map of illinois with different colored squares&#10;&#10;AI-generated content may be incorrect.">
            <a:extLst>
              <a:ext uri="{FF2B5EF4-FFF2-40B4-BE49-F238E27FC236}">
                <a16:creationId xmlns:a16="http://schemas.microsoft.com/office/drawing/2014/main" id="{8C8138A7-9AEA-C5EA-6769-64D72BB02CDF}"/>
              </a:ext>
            </a:extLst>
          </p:cNvPr>
          <p:cNvPicPr>
            <a:picLocks noChangeAspect="1"/>
          </p:cNvPicPr>
          <p:nvPr/>
        </p:nvPicPr>
        <p:blipFill>
          <a:blip r:embed="rId2"/>
          <a:stretch>
            <a:fillRect/>
          </a:stretch>
        </p:blipFill>
        <p:spPr>
          <a:xfrm>
            <a:off x="8991492" y="1784241"/>
            <a:ext cx="2840924" cy="4462895"/>
          </a:xfrm>
          <a:prstGeom prst="rect">
            <a:avLst/>
          </a:prstGeom>
        </p:spPr>
      </p:pic>
    </p:spTree>
    <p:extLst>
      <p:ext uri="{BB962C8B-B14F-4D97-AF65-F5344CB8AC3E}">
        <p14:creationId xmlns:p14="http://schemas.microsoft.com/office/powerpoint/2010/main" val="2441335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9B7BB-B022-0FCC-F1B8-3A67CB46414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556A92B-904B-73B9-69D6-5C995E61DB7D}"/>
              </a:ext>
            </a:extLst>
          </p:cNvPr>
          <p:cNvSpPr>
            <a:spLocks noGrp="1"/>
          </p:cNvSpPr>
          <p:nvPr>
            <p:ph type="body" idx="1"/>
          </p:nvPr>
        </p:nvSpPr>
        <p:spPr>
          <a:xfrm>
            <a:off x="0" y="1097690"/>
            <a:ext cx="12192000" cy="5519172"/>
          </a:xfrm>
        </p:spPr>
        <p:txBody>
          <a:bodyPr/>
          <a:lstStyle/>
          <a:p>
            <a:r>
              <a:rPr lang="en-US">
                <a:latin typeface="Calibri"/>
                <a:ea typeface="Calibri"/>
                <a:cs typeface="Calibri"/>
              </a:rPr>
              <a:t>July 20 – July 31, 2026: Residential Solar (Large)</a:t>
            </a:r>
            <a:endParaRPr lang="en-US">
              <a:ea typeface="Calibri"/>
              <a:cs typeface="Calibri"/>
            </a:endParaRPr>
          </a:p>
          <a:p>
            <a:pPr>
              <a:lnSpc>
                <a:spcPct val="114284"/>
              </a:lnSpc>
            </a:pPr>
            <a:r>
              <a:rPr lang="en-US">
                <a:latin typeface="Calibri"/>
                <a:ea typeface="Calibri"/>
                <a:cs typeface="Calibri"/>
              </a:rPr>
              <a:t>August 3 – August 14, 2026: Non-Profit and Public Facilities</a:t>
            </a:r>
            <a:endParaRPr lang="en-US"/>
          </a:p>
          <a:p>
            <a:pPr>
              <a:lnSpc>
                <a:spcPct val="114284"/>
              </a:lnSpc>
            </a:pPr>
            <a:r>
              <a:rPr lang="en-US">
                <a:latin typeface="Calibri"/>
                <a:ea typeface="Calibri"/>
                <a:cs typeface="Calibri"/>
              </a:rPr>
              <a:t>September 14 – September 25, 2026: Residential Solar (Small)</a:t>
            </a:r>
            <a:endParaRPr lang="en-US"/>
          </a:p>
          <a:p>
            <a:pPr>
              <a:lnSpc>
                <a:spcPct val="114284"/>
              </a:lnSpc>
            </a:pPr>
            <a:r>
              <a:rPr lang="en-US">
                <a:latin typeface="Calibri"/>
                <a:ea typeface="Calibri"/>
                <a:cs typeface="Calibri"/>
              </a:rPr>
              <a:t>September 28 – October 9, 2026: Community Solar </a:t>
            </a:r>
            <a:endParaRPr lang="en-US"/>
          </a:p>
        </p:txBody>
      </p:sp>
      <p:sp>
        <p:nvSpPr>
          <p:cNvPr id="3" name="Title 2">
            <a:extLst>
              <a:ext uri="{FF2B5EF4-FFF2-40B4-BE49-F238E27FC236}">
                <a16:creationId xmlns:a16="http://schemas.microsoft.com/office/drawing/2014/main" id="{27EA7139-F7F4-C6E1-4867-8B98ED15623E}"/>
              </a:ext>
            </a:extLst>
          </p:cNvPr>
          <p:cNvSpPr>
            <a:spLocks noGrp="1"/>
          </p:cNvSpPr>
          <p:nvPr>
            <p:ph type="title"/>
          </p:nvPr>
        </p:nvSpPr>
        <p:spPr/>
        <p:txBody>
          <a:bodyPr/>
          <a:lstStyle/>
          <a:p>
            <a:pPr marL="6985" indent="-6985"/>
            <a:r>
              <a:rPr lang="en-US" b="0"/>
              <a:t>Submission Windows</a:t>
            </a:r>
            <a:endParaRPr lang="en-US"/>
          </a:p>
        </p:txBody>
      </p:sp>
    </p:spTree>
    <p:extLst>
      <p:ext uri="{BB962C8B-B14F-4D97-AF65-F5344CB8AC3E}">
        <p14:creationId xmlns:p14="http://schemas.microsoft.com/office/powerpoint/2010/main" val="1838228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BD43A5B-5120-72CF-90E8-137E007DC47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A127C6F-EC8A-BAF1-6C70-BB5574368721}"/>
              </a:ext>
            </a:extLst>
          </p:cNvPr>
          <p:cNvSpPr>
            <a:spLocks noGrp="1"/>
          </p:cNvSpPr>
          <p:nvPr>
            <p:ph idx="1"/>
          </p:nvPr>
        </p:nvSpPr>
        <p:spPr>
          <a:xfrm>
            <a:off x="0" y="900058"/>
            <a:ext cx="12192000" cy="5493486"/>
          </a:xfrm>
        </p:spPr>
        <p:txBody>
          <a:bodyPr/>
          <a:lstStyle/>
          <a:p>
            <a:r>
              <a:rPr lang="en-US" sz="2000">
                <a:solidFill>
                  <a:srgbClr val="1C2460"/>
                </a:solidFill>
                <a:highlight>
                  <a:srgbClr val="FFFFFF"/>
                </a:highlight>
                <a:latin typeface="Calibri"/>
                <a:ea typeface="Calibri"/>
                <a:cs typeface="Calibri"/>
              </a:rPr>
              <a:t>Updates were made on the same schedule as the Approved Vendor Manual and incorporated changes from CRGA, 2026 Long Term Plan and considerations from the early </a:t>
            </a:r>
            <a:r>
              <a:rPr lang="en-US" sz="1900">
                <a:solidFill>
                  <a:srgbClr val="1C2460"/>
                </a:solidFill>
                <a:highlight>
                  <a:srgbClr val="FFFFFF"/>
                </a:highlight>
                <a:latin typeface="Calibri"/>
                <a:ea typeface="Calibri"/>
                <a:cs typeface="Calibri"/>
              </a:rPr>
              <a:t>closing of the 2025-2026 Program year.</a:t>
            </a:r>
          </a:p>
          <a:p>
            <a:pPr lvl="1">
              <a:buFont typeface="Courier New" panose="020B0604020202020204" pitchFamily="34" charset="0"/>
              <a:buChar char="o"/>
            </a:pPr>
            <a:r>
              <a:rPr lang="en-US" sz="1900">
                <a:solidFill>
                  <a:srgbClr val="1C2460"/>
                </a:solidFill>
                <a:highlight>
                  <a:srgbClr val="FFFFFF"/>
                </a:highlight>
                <a:latin typeface="Calibri"/>
                <a:ea typeface="Calibri"/>
                <a:cs typeface="Calibri"/>
              </a:rPr>
              <a:t>Small and Emerging Business and no-cost prioritization updates discussed in the Approved Vendor Manual section of this presentation</a:t>
            </a:r>
          </a:p>
          <a:p>
            <a:pPr lvl="1">
              <a:buFont typeface="Courier New" panose="020B0604020202020204" pitchFamily="34" charset="0"/>
              <a:buChar char="o"/>
            </a:pPr>
            <a:r>
              <a:rPr lang="en-US" sz="1900">
                <a:solidFill>
                  <a:srgbClr val="1C2460"/>
                </a:solidFill>
                <a:highlight>
                  <a:srgbClr val="FFFFFF"/>
                </a:highlight>
                <a:latin typeface="Calibri"/>
                <a:ea typeface="Calibri"/>
                <a:cs typeface="Calibri"/>
              </a:rPr>
              <a:t>If the incentive value of total submitted projects for the Home Repairs and Upgrades Initiative exceeds the available Home Repairs and Upgrades Initiative budget, Project Selection will occur for Home Repairs and Upgrades Initiative projects independently</a:t>
            </a:r>
          </a:p>
          <a:p>
            <a:pPr lvl="1">
              <a:buFont typeface="Courier New" panose="020B0604020202020204" pitchFamily="34" charset="0"/>
              <a:buChar char="o"/>
            </a:pPr>
            <a:r>
              <a:rPr lang="en-US" sz="1900">
                <a:solidFill>
                  <a:srgbClr val="1C2460"/>
                </a:solidFill>
                <a:highlight>
                  <a:srgbClr val="FFFFFF"/>
                </a:highlight>
                <a:latin typeface="Calibri"/>
                <a:ea typeface="Calibri"/>
                <a:cs typeface="Calibri"/>
              </a:rPr>
              <a:t>CRGA updated the definition of community solar allowing projects up to 10 MW however, points will now be applied to Community Solar projects equal to or less than 5 MW to encourage smaller project submissions due to concerns that individual projects exceeding 5 MW may exceed the available budget</a:t>
            </a:r>
          </a:p>
          <a:p>
            <a:pPr lvl="1">
              <a:buFont typeface="Courier New" panose="020B0604020202020204" pitchFamily="34" charset="0"/>
              <a:buChar char="o"/>
            </a:pPr>
            <a:r>
              <a:rPr lang="en-US" sz="1900">
                <a:solidFill>
                  <a:srgbClr val="1C2460"/>
                </a:solidFill>
                <a:highlight>
                  <a:srgbClr val="FFFFFF"/>
                </a:highlight>
                <a:latin typeface="Calibri"/>
                <a:ea typeface="Calibri"/>
                <a:cs typeface="Calibri"/>
              </a:rPr>
              <a:t>Projects impacted by the early closure of the 2025-2026 Program Year may apply in the 2026-2027 Program Year and receive an additional prioritization point if Project Selection is necessary in the project’s sub-program following the initial submission window</a:t>
            </a:r>
          </a:p>
          <a:p>
            <a:pPr>
              <a:buNone/>
            </a:pPr>
            <a:endParaRPr lang="en-US" sz="2400" b="1">
              <a:solidFill>
                <a:srgbClr val="1C2460"/>
              </a:solidFill>
              <a:highlight>
                <a:srgbClr val="FFFFFF"/>
              </a:highlight>
              <a:ea typeface="Calibri"/>
              <a:cs typeface="Calibri"/>
            </a:endParaRPr>
          </a:p>
          <a:p>
            <a:pPr marL="0" indent="0">
              <a:buNone/>
            </a:pPr>
            <a:endParaRPr lang="en-US" sz="2400" b="1">
              <a:solidFill>
                <a:srgbClr val="1C2460"/>
              </a:solidFill>
              <a:highlight>
                <a:srgbClr val="FFFFFF"/>
              </a:highlight>
              <a:ea typeface="Calibri"/>
              <a:cs typeface="Calibri"/>
            </a:endParaRPr>
          </a:p>
          <a:p>
            <a:endParaRPr lang="en-US" b="1">
              <a:solidFill>
                <a:srgbClr val="1C2460"/>
              </a:solidFill>
              <a:ea typeface="Calibri"/>
              <a:cs typeface="Calibri"/>
            </a:endParaRPr>
          </a:p>
          <a:p>
            <a:pPr marL="0" indent="0">
              <a:buNone/>
            </a:pPr>
            <a:endParaRPr lang="en-US" sz="1800">
              <a:solidFill>
                <a:srgbClr val="1C2460"/>
              </a:solidFill>
              <a:ea typeface="Calibri"/>
              <a:cs typeface="Calibri"/>
            </a:endParaRPr>
          </a:p>
        </p:txBody>
      </p:sp>
      <p:sp>
        <p:nvSpPr>
          <p:cNvPr id="4" name="Title 3">
            <a:extLst>
              <a:ext uri="{FF2B5EF4-FFF2-40B4-BE49-F238E27FC236}">
                <a16:creationId xmlns:a16="http://schemas.microsoft.com/office/drawing/2014/main" id="{00E06914-D7B4-211E-3925-103D8FE850EA}"/>
              </a:ext>
            </a:extLst>
          </p:cNvPr>
          <p:cNvSpPr>
            <a:spLocks noGrp="1"/>
          </p:cNvSpPr>
          <p:nvPr>
            <p:ph type="title"/>
          </p:nvPr>
        </p:nvSpPr>
        <p:spPr>
          <a:xfrm>
            <a:off x="0" y="0"/>
            <a:ext cx="12188952" cy="1354217"/>
          </a:xfrm>
        </p:spPr>
        <p:txBody>
          <a:bodyPr/>
          <a:lstStyle/>
          <a:p>
            <a:r>
              <a:rPr lang="en-US" sz="2800">
                <a:latin typeface="Calibri"/>
                <a:ea typeface="Calibri"/>
                <a:cs typeface="Rubik"/>
              </a:rPr>
              <a:t>Updates for 2026-2027 Program Year</a:t>
            </a:r>
            <a:endParaRPr lang="en-US" sz="2800">
              <a:ea typeface="Calibri"/>
            </a:endParaRPr>
          </a:p>
        </p:txBody>
      </p:sp>
    </p:spTree>
    <p:extLst>
      <p:ext uri="{BB962C8B-B14F-4D97-AF65-F5344CB8AC3E}">
        <p14:creationId xmlns:p14="http://schemas.microsoft.com/office/powerpoint/2010/main" val="12627248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33837-B6C9-AD7E-DD97-3A6D6695F5CE}"/>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02E9FBED-B961-AF53-1C8B-5ED6AC878856}"/>
              </a:ext>
            </a:extLst>
          </p:cNvPr>
          <p:cNvSpPr>
            <a:spLocks noGrp="1"/>
          </p:cNvSpPr>
          <p:nvPr>
            <p:ph type="ctrTitle"/>
          </p:nvPr>
        </p:nvSpPr>
        <p:spPr>
          <a:xfrm>
            <a:off x="0" y="3373981"/>
            <a:ext cx="12192000" cy="2031325"/>
          </a:xfrm>
        </p:spPr>
        <p:txBody>
          <a:bodyPr/>
          <a:lstStyle/>
          <a:p>
            <a:r>
              <a:rPr lang="en-US">
                <a:latin typeface="Calibri"/>
                <a:ea typeface="Calibri"/>
                <a:cs typeface="Rubik"/>
              </a:rPr>
              <a:t>Topic 2: Project Selection</a:t>
            </a:r>
            <a:endParaRPr lang="en-US">
              <a:latin typeface="Calibri"/>
              <a:ea typeface="Calibri"/>
            </a:endParaRPr>
          </a:p>
        </p:txBody>
      </p:sp>
      <p:sp>
        <p:nvSpPr>
          <p:cNvPr id="11" name="Slide Number Placeholder 5">
            <a:extLst>
              <a:ext uri="{FF2B5EF4-FFF2-40B4-BE49-F238E27FC236}">
                <a16:creationId xmlns:a16="http://schemas.microsoft.com/office/drawing/2014/main" id="{3445BD2F-1EB6-38B4-7BFA-28BB24F9EB91}"/>
              </a:ext>
            </a:extLst>
          </p:cNvPr>
          <p:cNvSpPr>
            <a:spLocks noGrp="1"/>
          </p:cNvSpPr>
          <p:nvPr>
            <p:ph type="sldNum" sz="quarter" idx="4"/>
          </p:nvPr>
        </p:nvSpPr>
        <p:spPr>
          <a:prstGeom prst="rect">
            <a:avLst/>
          </a:prstGeom>
        </p:spPr>
        <p:txBody>
          <a:bodyPr lIns="0" tIns="0" rIns="548640" bIns="0" anchor="t" anchorCtr="0"/>
          <a:lstStyle>
            <a:lvl1pPr algn="r">
              <a:defRPr sz="750" b="0" i="0">
                <a:solidFill>
                  <a:schemeClr val="bg1"/>
                </a:solidFill>
                <a:latin typeface="Consolas" panose="020B0609020204030204" pitchFamily="49" charset="0"/>
              </a:defRPr>
            </a:lvl1pPr>
          </a:lstStyle>
          <a:p>
            <a:fld id="{B8541C84-BF73-6741-B68C-095B6B4FF560}" type="slidenum">
              <a:rPr lang="en-US" smtClean="0"/>
              <a:pPr/>
              <a:t>17</a:t>
            </a:fld>
            <a:endParaRPr lang="en-US"/>
          </a:p>
        </p:txBody>
      </p:sp>
      <p:sp>
        <p:nvSpPr>
          <p:cNvPr id="2" name="TextBox 1">
            <a:extLst>
              <a:ext uri="{FF2B5EF4-FFF2-40B4-BE49-F238E27FC236}">
                <a16:creationId xmlns:a16="http://schemas.microsoft.com/office/drawing/2014/main" id="{BB5E4F91-A1C8-1914-3467-3683B3FE8ADB}"/>
              </a:ext>
            </a:extLst>
          </p:cNvPr>
          <p:cNvSpPr txBox="1"/>
          <p:nvPr/>
        </p:nvSpPr>
        <p:spPr>
          <a:xfrm>
            <a:off x="592007" y="4755855"/>
            <a:ext cx="770554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defRPr/>
            </a:pPr>
            <a:r>
              <a:rPr lang="en-US">
                <a:solidFill>
                  <a:schemeClr val="bg1"/>
                </a:solidFill>
                <a:latin typeface="Calibri"/>
                <a:ea typeface="Calibri"/>
                <a:cs typeface="Calibri"/>
              </a:rPr>
              <a:t>Lawrence Kotewa, Chief Engineer, ILSFA</a:t>
            </a:r>
            <a:endParaRPr lang="en-US">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37380722"/>
      </p:ext>
    </p:extLst>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BB231-89A5-844A-BDB5-7C09C05CACA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A7D4E14-3D81-0CE4-0A06-586F8EB4AE32}"/>
              </a:ext>
            </a:extLst>
          </p:cNvPr>
          <p:cNvSpPr>
            <a:spLocks noGrp="1"/>
          </p:cNvSpPr>
          <p:nvPr>
            <p:ph idx="1"/>
          </p:nvPr>
        </p:nvSpPr>
        <p:spPr>
          <a:xfrm>
            <a:off x="0" y="1181812"/>
            <a:ext cx="6458857" cy="5915675"/>
          </a:xfrm>
        </p:spPr>
        <p:txBody>
          <a:bodyPr/>
          <a:lstStyle/>
          <a:p>
            <a:pPr marL="0" indent="0">
              <a:buNone/>
            </a:pPr>
            <a:endParaRPr lang="en-US" sz="2400" b="1">
              <a:solidFill>
                <a:srgbClr val="1C2460"/>
              </a:solidFill>
              <a:highlight>
                <a:srgbClr val="FFFFFF"/>
              </a:highlight>
              <a:latin typeface="Calibri"/>
              <a:ea typeface="Calibri"/>
              <a:cs typeface="Calibri"/>
            </a:endParaRPr>
          </a:p>
          <a:p>
            <a:endParaRPr lang="en-US" sz="2400">
              <a:solidFill>
                <a:srgbClr val="1C2460"/>
              </a:solidFill>
              <a:highlight>
                <a:srgbClr val="FFFFFF"/>
              </a:highlight>
              <a:latin typeface="Calibri"/>
              <a:ea typeface="Calibri"/>
              <a:cs typeface="Calibri"/>
            </a:endParaRPr>
          </a:p>
          <a:p>
            <a:endParaRPr lang="en-US" sz="2400">
              <a:solidFill>
                <a:srgbClr val="1C2460"/>
              </a:solidFill>
              <a:highlight>
                <a:srgbClr val="FFFFFF"/>
              </a:highlight>
              <a:latin typeface="Calibri"/>
              <a:ea typeface="Calibri"/>
              <a:cs typeface="Calibri"/>
            </a:endParaRPr>
          </a:p>
          <a:p>
            <a:r>
              <a:rPr lang="en-US" sz="2400" b="1">
                <a:solidFill>
                  <a:srgbClr val="1C2460"/>
                </a:solidFill>
                <a:highlight>
                  <a:srgbClr val="FFFFFF"/>
                </a:highlight>
                <a:latin typeface="Calibri"/>
                <a:ea typeface="Calibri"/>
                <a:cs typeface="Calibri"/>
              </a:rPr>
              <a:t>Project Selection is required when:</a:t>
            </a:r>
            <a:endParaRPr lang="en-US" b="1">
              <a:solidFill>
                <a:srgbClr val="1C245E"/>
              </a:solidFill>
              <a:latin typeface="Calibri"/>
              <a:ea typeface="Calibri"/>
              <a:cs typeface="Calibri"/>
            </a:endParaRPr>
          </a:p>
          <a:p>
            <a:pPr lvl="1">
              <a:buFont typeface="Courier New" panose="020B0604020202020204" pitchFamily="34" charset="0"/>
              <a:buChar char="o"/>
            </a:pPr>
            <a:r>
              <a:rPr lang="en-US" sz="2400">
                <a:solidFill>
                  <a:srgbClr val="1C2460"/>
                </a:solidFill>
                <a:highlight>
                  <a:srgbClr val="FFFFFF"/>
                </a:highlight>
                <a:latin typeface="Calibri"/>
                <a:ea typeface="Calibri"/>
                <a:cs typeface="Calibri"/>
              </a:rPr>
              <a:t>The total incentive value of eligible projects submitted for a given sub-program exceeds that sub-program budget during the sub-program's 10 business day initial submission window </a:t>
            </a:r>
          </a:p>
          <a:p>
            <a:pPr lvl="1">
              <a:buFont typeface="Courier New,monospace" panose="020B0604020202020204" pitchFamily="34" charset="0"/>
              <a:buChar char="o"/>
            </a:pPr>
            <a:r>
              <a:rPr lang="en-US" sz="2400">
                <a:solidFill>
                  <a:srgbClr val="1C2460"/>
                </a:solidFill>
                <a:highlight>
                  <a:srgbClr val="FFFFFF"/>
                </a:highlight>
                <a:latin typeface="Calibri"/>
                <a:ea typeface="Calibri"/>
                <a:cs typeface="Calibri"/>
              </a:rPr>
              <a:t>The EJC or Energy Sovereignty carveouts are not met</a:t>
            </a:r>
            <a:endParaRPr lang="en-US" sz="2400">
              <a:solidFill>
                <a:srgbClr val="1C2460"/>
              </a:solidFill>
              <a:highlight>
                <a:srgbClr val="FFFFFF"/>
              </a:highlight>
              <a:ea typeface="Calibri"/>
              <a:cs typeface="Calibri"/>
            </a:endParaRPr>
          </a:p>
          <a:p>
            <a:pPr marL="0" indent="0">
              <a:buNone/>
            </a:pPr>
            <a:endParaRPr lang="en-US" sz="1800">
              <a:solidFill>
                <a:srgbClr val="1C2460"/>
              </a:solidFill>
              <a:ea typeface="Calibri"/>
              <a:cs typeface="Calibri"/>
            </a:endParaRPr>
          </a:p>
        </p:txBody>
      </p:sp>
      <p:sp>
        <p:nvSpPr>
          <p:cNvPr id="4" name="Title 3">
            <a:extLst>
              <a:ext uri="{FF2B5EF4-FFF2-40B4-BE49-F238E27FC236}">
                <a16:creationId xmlns:a16="http://schemas.microsoft.com/office/drawing/2014/main" id="{4B27669C-34C9-4DA7-BE89-455850C1A779}"/>
              </a:ext>
            </a:extLst>
          </p:cNvPr>
          <p:cNvSpPr>
            <a:spLocks noGrp="1"/>
          </p:cNvSpPr>
          <p:nvPr>
            <p:ph type="title"/>
          </p:nvPr>
        </p:nvSpPr>
        <p:spPr>
          <a:xfrm>
            <a:off x="0" y="0"/>
            <a:ext cx="12188952" cy="1354217"/>
          </a:xfrm>
        </p:spPr>
        <p:txBody>
          <a:bodyPr/>
          <a:lstStyle/>
          <a:p>
            <a:r>
              <a:rPr lang="en-US" sz="2800">
                <a:latin typeface="Calibri"/>
                <a:cs typeface="Rubik"/>
              </a:rPr>
              <a:t>What is Project Selection?</a:t>
            </a:r>
            <a:endParaRPr lang="en-US"/>
          </a:p>
        </p:txBody>
      </p:sp>
      <p:pic>
        <p:nvPicPr>
          <p:cNvPr id="3" name="Picture 2" descr="A white background with blue text&#10;&#10;AI-generated content may be incorrect.">
            <a:extLst>
              <a:ext uri="{FF2B5EF4-FFF2-40B4-BE49-F238E27FC236}">
                <a16:creationId xmlns:a16="http://schemas.microsoft.com/office/drawing/2014/main" id="{7B177FB3-DC8C-C993-0A5C-D65C28BE6FCA}"/>
              </a:ext>
            </a:extLst>
          </p:cNvPr>
          <p:cNvPicPr>
            <a:picLocks noChangeAspect="1"/>
          </p:cNvPicPr>
          <p:nvPr/>
        </p:nvPicPr>
        <p:blipFill>
          <a:blip r:embed="rId3"/>
          <a:stretch>
            <a:fillRect/>
          </a:stretch>
        </p:blipFill>
        <p:spPr>
          <a:xfrm>
            <a:off x="6291245" y="2852058"/>
            <a:ext cx="2548653" cy="32802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a:extLst>
              <a:ext uri="{FF2B5EF4-FFF2-40B4-BE49-F238E27FC236}">
                <a16:creationId xmlns:a16="http://schemas.microsoft.com/office/drawing/2014/main" id="{DD3DBB90-7867-14DB-5B71-C6FD952F67B5}"/>
              </a:ext>
            </a:extLst>
          </p:cNvPr>
          <p:cNvSpPr txBox="1"/>
          <p:nvPr/>
        </p:nvSpPr>
        <p:spPr>
          <a:xfrm>
            <a:off x="457200" y="1788887"/>
            <a:ext cx="11168741"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spc="150">
                <a:solidFill>
                  <a:srgbClr val="1C2460"/>
                </a:solidFill>
                <a:highlight>
                  <a:srgbClr val="FFFFFF"/>
                </a:highlight>
                <a:latin typeface="Calibri"/>
                <a:ea typeface="Calibri"/>
                <a:cs typeface="Calibri"/>
              </a:rPr>
              <a:t>Project Selection is designed to fairly prioritize projects for funding when there is not enough budget in a sub-program to fund all projects submitted.</a:t>
            </a:r>
            <a:r>
              <a:rPr sz="2400" spc="150">
                <a:solidFill>
                  <a:srgbClr val="1C2460"/>
                </a:solidFill>
                <a:highlight>
                  <a:srgbClr val="FFFFFF"/>
                </a:highlight>
                <a:latin typeface="Calibri"/>
                <a:ea typeface="Calibri"/>
                <a:cs typeface="Calibri"/>
              </a:rPr>
              <a:t>​</a:t>
            </a:r>
            <a:endParaRPr lang="en-US" sz="2400" spc="150">
              <a:solidFill>
                <a:srgbClr val="1C2460"/>
              </a:solidFill>
              <a:highlight>
                <a:srgbClr val="FFFFFF"/>
              </a:highlight>
              <a:latin typeface="Calibri"/>
              <a:ea typeface="Calibri"/>
              <a:cs typeface="Calibri"/>
            </a:endParaRPr>
          </a:p>
          <a:p>
            <a:pPr algn="ctr"/>
            <a:endParaRPr lang="en-US"/>
          </a:p>
        </p:txBody>
      </p:sp>
      <p:pic>
        <p:nvPicPr>
          <p:cNvPr id="8" name="Picture 7" descr="A document with text on it&#10;&#10;AI-generated content may be incorrect.">
            <a:extLst>
              <a:ext uri="{FF2B5EF4-FFF2-40B4-BE49-F238E27FC236}">
                <a16:creationId xmlns:a16="http://schemas.microsoft.com/office/drawing/2014/main" id="{39477DCC-71E1-9319-AB81-D7979AA2868B}"/>
              </a:ext>
            </a:extLst>
          </p:cNvPr>
          <p:cNvPicPr>
            <a:picLocks noChangeAspect="1"/>
          </p:cNvPicPr>
          <p:nvPr/>
        </p:nvPicPr>
        <p:blipFill>
          <a:blip r:embed="rId4"/>
          <a:stretch>
            <a:fillRect/>
          </a:stretch>
        </p:blipFill>
        <p:spPr>
          <a:xfrm>
            <a:off x="8825283" y="2852058"/>
            <a:ext cx="2560578" cy="328748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6989868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74090-6FB8-862A-C940-3AE300F8E868}"/>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90CC304-9DC9-D4DD-97B2-A2A01720BAA5}"/>
              </a:ext>
            </a:extLst>
          </p:cNvPr>
          <p:cNvSpPr>
            <a:spLocks noGrp="1"/>
          </p:cNvSpPr>
          <p:nvPr>
            <p:ph idx="1"/>
          </p:nvPr>
        </p:nvSpPr>
        <p:spPr>
          <a:xfrm>
            <a:off x="0" y="1248401"/>
            <a:ext cx="12192000" cy="5493486"/>
          </a:xfrm>
        </p:spPr>
        <p:txBody>
          <a:bodyPr/>
          <a:lstStyle/>
          <a:p>
            <a:pPr>
              <a:buNone/>
            </a:pPr>
            <a:r>
              <a:rPr lang="en-US" sz="2400" b="1">
                <a:solidFill>
                  <a:srgbClr val="1C2460"/>
                </a:solidFill>
                <a:highlight>
                  <a:srgbClr val="FFFFFF"/>
                </a:highlight>
                <a:latin typeface="Calibri"/>
                <a:ea typeface="Calibri"/>
                <a:cs typeface="Calibri"/>
              </a:rPr>
              <a:t>Prioritization Stages</a:t>
            </a:r>
            <a:endParaRPr lang="en-US"/>
          </a:p>
          <a:p>
            <a:pPr marL="457200" indent="-457200">
              <a:buAutoNum type="arabicPeriod"/>
            </a:pPr>
            <a:r>
              <a:rPr lang="en-US" sz="2400">
                <a:solidFill>
                  <a:srgbClr val="1C2460"/>
                </a:solidFill>
                <a:highlight>
                  <a:srgbClr val="FFFFFF"/>
                </a:highlight>
                <a:latin typeface="Calibri"/>
                <a:ea typeface="Calibri"/>
                <a:cs typeface="Calibri"/>
              </a:rPr>
              <a:t>Environmental Justice Community Selection (Prioritization 1)</a:t>
            </a:r>
          </a:p>
          <a:p>
            <a:pPr marL="457200" indent="-457200">
              <a:buAutoNum type="arabicPeriod"/>
            </a:pPr>
            <a:r>
              <a:rPr lang="en-US" sz="2400">
                <a:solidFill>
                  <a:srgbClr val="1C2460"/>
                </a:solidFill>
                <a:highlight>
                  <a:srgbClr val="FFFFFF"/>
                </a:highlight>
                <a:latin typeface="Calibri"/>
                <a:ea typeface="Calibri"/>
                <a:cs typeface="Calibri"/>
              </a:rPr>
              <a:t>Energy Sovereignty Selection (Prioritization 2)</a:t>
            </a:r>
            <a:endParaRPr lang="en-US">
              <a:ea typeface="Calibri" panose="020F0502020204030204" pitchFamily="34" charset="0"/>
              <a:cs typeface="Calibri" panose="020F0502020204030204" pitchFamily="34" charset="0"/>
            </a:endParaRPr>
          </a:p>
          <a:p>
            <a:pPr marL="457200" indent="-457200">
              <a:buAutoNum type="arabicPeriod"/>
            </a:pPr>
            <a:r>
              <a:rPr lang="en-US" sz="2400">
                <a:solidFill>
                  <a:srgbClr val="1C2460"/>
                </a:solidFill>
                <a:highlight>
                  <a:srgbClr val="FFFFFF"/>
                </a:highlight>
                <a:latin typeface="Calibri"/>
                <a:ea typeface="Calibri"/>
                <a:cs typeface="Calibri"/>
              </a:rPr>
              <a:t>Income-Eligible Community Selection (Prioritization 3)</a:t>
            </a:r>
          </a:p>
          <a:p>
            <a:pPr marL="457200" indent="-457200">
              <a:buAutoNum type="arabicPeriod"/>
            </a:pPr>
            <a:r>
              <a:rPr lang="en-US" sz="2400">
                <a:solidFill>
                  <a:srgbClr val="1C2460"/>
                </a:solidFill>
                <a:highlight>
                  <a:srgbClr val="FFFFFF"/>
                </a:highlight>
                <a:latin typeface="Calibri"/>
                <a:ea typeface="Calibri"/>
                <a:cs typeface="Calibri"/>
              </a:rPr>
              <a:t>General Remaining Selection (Prioritization 4)</a:t>
            </a:r>
          </a:p>
          <a:p>
            <a:pPr marL="457200" indent="-457200">
              <a:buAutoNum type="arabicPeriod"/>
            </a:pPr>
            <a:endParaRPr lang="en-US" sz="2400">
              <a:solidFill>
                <a:srgbClr val="1C2460"/>
              </a:solidFill>
              <a:highlight>
                <a:srgbClr val="FFFFFF"/>
              </a:highlight>
              <a:latin typeface="Calibri"/>
              <a:ea typeface="Calibri"/>
              <a:cs typeface="Calibri"/>
            </a:endParaRPr>
          </a:p>
          <a:p>
            <a:pPr marL="0" indent="0">
              <a:buNone/>
            </a:pPr>
            <a:r>
              <a:rPr lang="en-US" sz="2400" b="1">
                <a:solidFill>
                  <a:srgbClr val="1C2460"/>
                </a:solidFill>
                <a:highlight>
                  <a:srgbClr val="FFFFFF"/>
                </a:highlight>
                <a:latin typeface="Calibri"/>
                <a:ea typeface="Calibri"/>
                <a:cs typeface="Calibri"/>
              </a:rPr>
              <a:t>Projects are:</a:t>
            </a:r>
            <a:endParaRPr lang="en-US" sz="2400">
              <a:solidFill>
                <a:srgbClr val="1C2460"/>
              </a:solidFill>
              <a:highlight>
                <a:srgbClr val="606060"/>
              </a:highlight>
              <a:latin typeface="Calibri"/>
              <a:ea typeface="Calibri"/>
              <a:cs typeface="Calibri"/>
            </a:endParaRPr>
          </a:p>
          <a:p>
            <a:pPr>
              <a:buAutoNum type="arabicPeriod"/>
            </a:pPr>
            <a:endParaRPr lang="en-US" b="1">
              <a:solidFill>
                <a:srgbClr val="1C2460"/>
              </a:solidFill>
              <a:latin typeface="Calibri"/>
              <a:ea typeface="Calibri"/>
              <a:cs typeface="Calibri"/>
            </a:endParaRPr>
          </a:p>
          <a:p>
            <a:pPr marL="0" indent="0">
              <a:buNone/>
            </a:pPr>
            <a:endParaRPr lang="en-US" sz="1800">
              <a:solidFill>
                <a:srgbClr val="1C2460"/>
              </a:solidFill>
              <a:ea typeface="Calibri"/>
              <a:cs typeface="Calibri"/>
            </a:endParaRPr>
          </a:p>
        </p:txBody>
      </p:sp>
      <p:sp>
        <p:nvSpPr>
          <p:cNvPr id="4" name="Title 3">
            <a:extLst>
              <a:ext uri="{FF2B5EF4-FFF2-40B4-BE49-F238E27FC236}">
                <a16:creationId xmlns:a16="http://schemas.microsoft.com/office/drawing/2014/main" id="{12D6248E-3487-193A-0705-C937C61718BE}"/>
              </a:ext>
            </a:extLst>
          </p:cNvPr>
          <p:cNvSpPr>
            <a:spLocks noGrp="1"/>
          </p:cNvSpPr>
          <p:nvPr>
            <p:ph type="title"/>
          </p:nvPr>
        </p:nvSpPr>
        <p:spPr>
          <a:xfrm>
            <a:off x="0" y="0"/>
            <a:ext cx="12188952" cy="1354217"/>
          </a:xfrm>
        </p:spPr>
        <p:txBody>
          <a:bodyPr/>
          <a:lstStyle/>
          <a:p>
            <a:r>
              <a:rPr lang="en-US" sz="2800">
                <a:latin typeface="Calibri"/>
                <a:cs typeface="Rubik"/>
              </a:rPr>
              <a:t>How Does Project Selection Work?</a:t>
            </a:r>
            <a:endParaRPr lang="en-US"/>
          </a:p>
        </p:txBody>
      </p:sp>
      <p:sp>
        <p:nvSpPr>
          <p:cNvPr id="15" name="Right Bracket 14">
            <a:extLst>
              <a:ext uri="{FF2B5EF4-FFF2-40B4-BE49-F238E27FC236}">
                <a16:creationId xmlns:a16="http://schemas.microsoft.com/office/drawing/2014/main" id="{9B7201AD-D5A0-9B20-9DCA-15064258CB60}"/>
              </a:ext>
            </a:extLst>
          </p:cNvPr>
          <p:cNvSpPr/>
          <p:nvPr/>
        </p:nvSpPr>
        <p:spPr>
          <a:xfrm>
            <a:off x="9680311" y="2307591"/>
            <a:ext cx="185503" cy="539645"/>
          </a:xfrm>
          <a:prstGeom prst="rightBracket">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TextBox 15">
            <a:extLst>
              <a:ext uri="{FF2B5EF4-FFF2-40B4-BE49-F238E27FC236}">
                <a16:creationId xmlns:a16="http://schemas.microsoft.com/office/drawing/2014/main" id="{CBB5A885-F800-BF06-1E78-9CF78D583007}"/>
              </a:ext>
            </a:extLst>
          </p:cNvPr>
          <p:cNvSpPr txBox="1"/>
          <p:nvPr/>
        </p:nvSpPr>
        <p:spPr>
          <a:xfrm>
            <a:off x="9864565" y="2133211"/>
            <a:ext cx="279376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Calibri"/>
                <a:ea typeface="Calibri"/>
                <a:cs typeface="Calibri"/>
              </a:rPr>
              <a:t>Prioritizations 1 and 2 represent legislative carveout requirements</a:t>
            </a:r>
          </a:p>
        </p:txBody>
      </p:sp>
      <p:sp>
        <p:nvSpPr>
          <p:cNvPr id="17" name="TextBox 16">
            <a:extLst>
              <a:ext uri="{FF2B5EF4-FFF2-40B4-BE49-F238E27FC236}">
                <a16:creationId xmlns:a16="http://schemas.microsoft.com/office/drawing/2014/main" id="{0CEF5EB9-CF7F-442F-F0D0-DE972875B37A}"/>
              </a:ext>
            </a:extLst>
          </p:cNvPr>
          <p:cNvSpPr txBox="1"/>
          <p:nvPr/>
        </p:nvSpPr>
        <p:spPr>
          <a:xfrm>
            <a:off x="537029" y="4474028"/>
            <a:ext cx="10936513" cy="22159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lvl="0" indent="-342900" algn="l" rtl="0">
              <a:buFont typeface=""/>
              <a:buChar char="•"/>
            </a:pPr>
            <a:r>
              <a:rPr lang="en-US" sz="2400" b="1" i="0" u="none" strike="noStrike">
                <a:solidFill>
                  <a:srgbClr val="E1542A"/>
                </a:solidFill>
                <a:latin typeface="Calibri"/>
                <a:ea typeface="Arial"/>
                <a:cs typeface="Arial"/>
              </a:rPr>
              <a:t>Scored</a:t>
            </a:r>
            <a:r>
              <a:rPr lang="en-US" sz="2400" b="1" i="0" u="none" strike="noStrike">
                <a:solidFill>
                  <a:srgbClr val="C00000"/>
                </a:solidFill>
                <a:latin typeface="Calibri"/>
                <a:ea typeface="Arial"/>
                <a:cs typeface="Arial"/>
              </a:rPr>
              <a:t> </a:t>
            </a:r>
            <a:r>
              <a:rPr lang="en-US" sz="2400" b="0" i="0" u="none" strike="noStrike">
                <a:solidFill>
                  <a:srgbClr val="1C2460"/>
                </a:solidFill>
                <a:latin typeface="Calibri"/>
                <a:ea typeface="Arial"/>
                <a:cs typeface="Arial"/>
              </a:rPr>
              <a:t>based on a rubric unique to each of the four stages</a:t>
            </a:r>
            <a:r>
              <a:rPr lang="en-US" sz="2400" b="0" i="0">
                <a:solidFill>
                  <a:srgbClr val="202025"/>
                </a:solidFill>
                <a:latin typeface="Calibri"/>
                <a:ea typeface="Arial"/>
                <a:cs typeface="Arial"/>
              </a:rPr>
              <a:t>​</a:t>
            </a:r>
          </a:p>
          <a:p>
            <a:pPr marL="342900" indent="-342900">
              <a:buFont typeface=""/>
              <a:buChar char="•"/>
            </a:pPr>
            <a:r>
              <a:rPr lang="en-US" sz="2400" b="1">
                <a:solidFill>
                  <a:srgbClr val="E1542A"/>
                </a:solidFill>
                <a:latin typeface="Calibri"/>
                <a:cs typeface="Arial"/>
              </a:rPr>
              <a:t>Ranked </a:t>
            </a:r>
            <a:r>
              <a:rPr lang="en-US" sz="2400" b="0" i="0" u="none" strike="noStrike">
                <a:solidFill>
                  <a:srgbClr val="1C2460"/>
                </a:solidFill>
                <a:latin typeface="Calibri"/>
                <a:ea typeface="Arial"/>
                <a:cs typeface="Arial"/>
              </a:rPr>
              <a:t>by their scores, highest to lowest, to determine selection based </a:t>
            </a:r>
            <a:r>
              <a:rPr lang="en-US" sz="2400">
                <a:solidFill>
                  <a:srgbClr val="1C2460"/>
                </a:solidFill>
                <a:latin typeface="Calibri"/>
                <a:ea typeface="Arial"/>
                <a:cs typeface="Arial"/>
              </a:rPr>
              <a:t>on budget</a:t>
            </a:r>
            <a:r>
              <a:rPr lang="en-US" sz="2400" b="0" i="0" u="none" strike="noStrike">
                <a:solidFill>
                  <a:srgbClr val="1C2460"/>
                </a:solidFill>
                <a:latin typeface="Calibri"/>
                <a:ea typeface="Arial"/>
                <a:cs typeface="Arial"/>
              </a:rPr>
              <a:t> availability</a:t>
            </a:r>
            <a:r>
              <a:rPr lang="en-US" sz="2400" b="0" i="0">
                <a:solidFill>
                  <a:srgbClr val="202025"/>
                </a:solidFill>
                <a:latin typeface="Calibri"/>
                <a:ea typeface="Arial"/>
                <a:cs typeface="Arial"/>
              </a:rPr>
              <a:t>​</a:t>
            </a:r>
          </a:p>
          <a:p>
            <a:pPr marL="342900" lvl="0" indent="-342900" algn="l" rtl="0">
              <a:buFont typeface=""/>
              <a:buChar char="•"/>
            </a:pPr>
            <a:r>
              <a:rPr lang="en-US" sz="2400" b="1">
                <a:solidFill>
                  <a:srgbClr val="E1542A"/>
                </a:solidFill>
                <a:latin typeface="Calibri"/>
                <a:cs typeface="Arial"/>
              </a:rPr>
              <a:t>Randomly ordered </a:t>
            </a:r>
            <a:r>
              <a:rPr lang="en-US" sz="2400" b="0" i="0" u="none" strike="noStrike">
                <a:solidFill>
                  <a:srgbClr val="1C2460"/>
                </a:solidFill>
                <a:latin typeface="Calibri"/>
                <a:ea typeface="Arial"/>
                <a:cs typeface="Arial"/>
              </a:rPr>
              <a:t>for selection </a:t>
            </a:r>
            <a:r>
              <a:rPr lang="en-US" sz="2400" b="0" i="1" u="none" strike="noStrike">
                <a:solidFill>
                  <a:srgbClr val="1C2460"/>
                </a:solidFill>
                <a:latin typeface="Calibri"/>
                <a:ea typeface="Arial"/>
                <a:cs typeface="Arial"/>
              </a:rPr>
              <a:t>if tied with other projects</a:t>
            </a:r>
            <a:r>
              <a:rPr lang="en-US" sz="2400" b="0" i="0">
                <a:solidFill>
                  <a:srgbClr val="202025"/>
                </a:solidFill>
                <a:latin typeface="Calibri"/>
                <a:ea typeface="Arial"/>
                <a:cs typeface="Arial"/>
              </a:rPr>
              <a:t>​</a:t>
            </a:r>
          </a:p>
          <a:p>
            <a:pPr marL="342900" indent="-342900">
              <a:buFont typeface=""/>
              <a:buChar char="•"/>
            </a:pPr>
            <a:r>
              <a:rPr lang="en-US" sz="2400" b="1">
                <a:solidFill>
                  <a:srgbClr val="E1542A"/>
                </a:solidFill>
                <a:latin typeface="Calibri"/>
                <a:cs typeface="Arial"/>
              </a:rPr>
              <a:t>Moved </a:t>
            </a:r>
            <a:r>
              <a:rPr lang="en-US" sz="2400">
                <a:solidFill>
                  <a:srgbClr val="1C2460"/>
                </a:solidFill>
                <a:latin typeface="Calibri"/>
                <a:cs typeface="Arial"/>
              </a:rPr>
              <a:t>to the next prioritization stage's selection </a:t>
            </a:r>
            <a:r>
              <a:rPr lang="en-US" sz="2400" i="1">
                <a:solidFill>
                  <a:srgbClr val="1C2460"/>
                </a:solidFill>
                <a:latin typeface="Calibri"/>
                <a:cs typeface="Arial"/>
              </a:rPr>
              <a:t>if not selected in a given stage</a:t>
            </a:r>
            <a:r>
              <a:rPr lang="en-US" sz="2400">
                <a:solidFill>
                  <a:srgbClr val="202025"/>
                </a:solidFill>
                <a:latin typeface="Calibri"/>
                <a:cs typeface="Arial"/>
              </a:rPr>
              <a:t>​</a:t>
            </a:r>
          </a:p>
          <a:p>
            <a:pPr algn="ctr"/>
            <a:endParaRPr lang="en-US"/>
          </a:p>
        </p:txBody>
      </p:sp>
    </p:spTree>
    <p:extLst>
      <p:ext uri="{BB962C8B-B14F-4D97-AF65-F5344CB8AC3E}">
        <p14:creationId xmlns:p14="http://schemas.microsoft.com/office/powerpoint/2010/main" val="41588181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3AD4C8B8-FB6A-46D1-8558-9D814DD4E2A8}"/>
              </a:ext>
            </a:extLst>
          </p:cNvPr>
          <p:cNvSpPr>
            <a:spLocks noGrp="1"/>
          </p:cNvSpPr>
          <p:nvPr>
            <p:ph idx="1"/>
          </p:nvPr>
        </p:nvSpPr>
        <p:spPr/>
        <p:txBody>
          <a:bodyPr/>
          <a:lstStyle/>
          <a:p>
            <a:pPr marL="385445" indent="-385445"/>
            <a:r>
              <a:rPr lang="en-US">
                <a:latin typeface="Calibri"/>
                <a:ea typeface="Calibri"/>
                <a:cs typeface="Calibri"/>
              </a:rPr>
              <a:t>Housekeeping and Ground Rules</a:t>
            </a:r>
            <a:endParaRPr lang="en-US"/>
          </a:p>
          <a:p>
            <a:pPr marL="385445" indent="-385445"/>
            <a:r>
              <a:rPr lang="en-US">
                <a:latin typeface="Calibri"/>
                <a:ea typeface="Calibri"/>
                <a:cs typeface="Calibri"/>
              </a:rPr>
              <a:t>Last Meeting Recap</a:t>
            </a:r>
            <a:endParaRPr lang="en-US">
              <a:ea typeface="Calibri"/>
              <a:cs typeface="Calibri"/>
            </a:endParaRPr>
          </a:p>
          <a:p>
            <a:pPr marL="385445" indent="-385445"/>
            <a:r>
              <a:rPr lang="en-US">
                <a:latin typeface="Calibri"/>
                <a:ea typeface="Calibri"/>
                <a:cs typeface="Calibri"/>
              </a:rPr>
              <a:t>Topic 1: Updates to AV Manual</a:t>
            </a:r>
            <a:endParaRPr lang="en-US">
              <a:ea typeface="Calibri"/>
              <a:cs typeface="Calibri"/>
            </a:endParaRPr>
          </a:p>
          <a:p>
            <a:pPr marL="385445" indent="-385445"/>
            <a:r>
              <a:rPr lang="en-US">
                <a:latin typeface="Calibri"/>
                <a:ea typeface="Calibri"/>
                <a:cs typeface="Calibri"/>
              </a:rPr>
              <a:t>Topic 2: Project Selection </a:t>
            </a:r>
            <a:endParaRPr lang="en-US">
              <a:ea typeface="Calibri"/>
              <a:cs typeface="Calibri"/>
            </a:endParaRPr>
          </a:p>
          <a:p>
            <a:pPr marL="385445" indent="-385445"/>
            <a:r>
              <a:rPr lang="en-US">
                <a:latin typeface="Calibri"/>
                <a:ea typeface="Calibri"/>
                <a:cs typeface="Calibri"/>
              </a:rPr>
              <a:t>Closing/Next Steps</a:t>
            </a:r>
            <a:endParaRPr lang="en-US">
              <a:ea typeface="Calibri" panose="020F0502020204030204" pitchFamily="34" charset="0"/>
              <a:cs typeface="Calibri" panose="020F0502020204030204" pitchFamily="34" charset="0"/>
            </a:endParaRPr>
          </a:p>
          <a:p>
            <a:pPr marL="385445" indent="-385445"/>
            <a:endParaRPr lang="en-US">
              <a:ea typeface="Calibri" panose="020F0502020204030204" pitchFamily="34" charset="0"/>
              <a:cs typeface="Calibri" panose="020F0502020204030204" pitchFamily="34" charset="0"/>
            </a:endParaRPr>
          </a:p>
          <a:p>
            <a:pPr marL="385445" indent="-385445"/>
            <a:endParaRPr lang="en-US">
              <a:ea typeface="Calibri" panose="020F0502020204030204" pitchFamily="34" charset="0"/>
              <a:cs typeface="Calibri" panose="020F0502020204030204" pitchFamily="34" charset="0"/>
            </a:endParaRPr>
          </a:p>
          <a:p>
            <a:pPr marL="385445" indent="-385445"/>
            <a:endParaRPr lang="en-US">
              <a:ea typeface="Calibri" panose="020F0502020204030204" pitchFamily="34" charset="0"/>
              <a:cs typeface="Calibri" panose="020F0502020204030204" pitchFamily="34" charset="0"/>
            </a:endParaRPr>
          </a:p>
          <a:p>
            <a:pPr marL="385445" indent="-385445"/>
            <a:endParaRPr lang="en-US">
              <a:ea typeface="Calibri" panose="020F0502020204030204" pitchFamily="34" charset="0"/>
              <a:cs typeface="Calibri" panose="020F0502020204030204" pitchFamily="34" charset="0"/>
            </a:endParaRPr>
          </a:p>
        </p:txBody>
      </p:sp>
      <p:sp>
        <p:nvSpPr>
          <p:cNvPr id="3" name="Title 2">
            <a:extLst>
              <a:ext uri="{FF2B5EF4-FFF2-40B4-BE49-F238E27FC236}">
                <a16:creationId xmlns:a16="http://schemas.microsoft.com/office/drawing/2014/main" id="{939A5ECA-D584-CF46-9BE9-1F4B26F0D609}"/>
              </a:ext>
            </a:extLst>
          </p:cNvPr>
          <p:cNvSpPr>
            <a:spLocks noGrp="1"/>
          </p:cNvSpPr>
          <p:nvPr>
            <p:ph type="ctrTitle"/>
          </p:nvPr>
        </p:nvSpPr>
        <p:spPr>
          <a:xfrm>
            <a:off x="0" y="1"/>
            <a:ext cx="6096000" cy="2328330"/>
          </a:xfrm>
        </p:spPr>
        <p:txBody>
          <a:bodyPr/>
          <a:lstStyle/>
          <a:p>
            <a:r>
              <a:rPr lang="en-US" sz="4000">
                <a:latin typeface="Calibri"/>
                <a:ea typeface="Calibri"/>
                <a:cs typeface="Rubik"/>
              </a:rPr>
              <a:t>Agenda</a:t>
            </a:r>
          </a:p>
        </p:txBody>
      </p:sp>
    </p:spTree>
    <p:extLst>
      <p:ext uri="{BB962C8B-B14F-4D97-AF65-F5344CB8AC3E}">
        <p14:creationId xmlns:p14="http://schemas.microsoft.com/office/powerpoint/2010/main" val="85689347"/>
      </p:ext>
    </p:extLst>
  </p:cSld>
  <p:clrMapOvr>
    <a:masterClrMapping/>
  </p:clrMapOvr>
  <p:extLst>
    <p:ext uri="{6950BFC3-D8DA-4A85-94F7-54DA5524770B}">
      <p188:commentRel xmlns:p188="http://schemas.microsoft.com/office/powerpoint/2018/8/main" r:id="rId2"/>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ED372-7DB9-F4B8-DE6A-3C9CE5E96CB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2431497-1B64-DC4B-D43B-4621CB0611DA}"/>
              </a:ext>
            </a:extLst>
          </p:cNvPr>
          <p:cNvSpPr>
            <a:spLocks noGrp="1"/>
          </p:cNvSpPr>
          <p:nvPr>
            <p:ph idx="1"/>
          </p:nvPr>
        </p:nvSpPr>
        <p:spPr>
          <a:xfrm>
            <a:off x="0" y="1248401"/>
            <a:ext cx="12192000" cy="5493486"/>
          </a:xfrm>
        </p:spPr>
        <p:txBody>
          <a:bodyPr/>
          <a:lstStyle/>
          <a:p>
            <a:pPr>
              <a:buNone/>
            </a:pPr>
            <a:r>
              <a:rPr lang="en-US" sz="2400" b="1">
                <a:solidFill>
                  <a:srgbClr val="1C2460"/>
                </a:solidFill>
                <a:highlight>
                  <a:srgbClr val="FFFFFF"/>
                </a:highlight>
                <a:latin typeface="Calibri"/>
                <a:ea typeface="Calibri"/>
                <a:cs typeface="Calibri"/>
              </a:rPr>
              <a:t>Prioritization Stages</a:t>
            </a:r>
            <a:endParaRPr lang="en-US"/>
          </a:p>
          <a:p>
            <a:pPr marL="457200" indent="-457200">
              <a:buAutoNum type="arabicPeriod"/>
            </a:pPr>
            <a:r>
              <a:rPr lang="en-US" sz="2400">
                <a:solidFill>
                  <a:srgbClr val="1C2460"/>
                </a:solidFill>
                <a:highlight>
                  <a:srgbClr val="FFFFFF"/>
                </a:highlight>
                <a:latin typeface="Calibri"/>
                <a:ea typeface="Calibri"/>
                <a:cs typeface="Calibri"/>
              </a:rPr>
              <a:t>Environmental Justice Community Selection (Prioritization 1)</a:t>
            </a:r>
          </a:p>
          <a:p>
            <a:pPr marL="457200" indent="-457200">
              <a:buAutoNum type="arabicPeriod"/>
            </a:pPr>
            <a:r>
              <a:rPr lang="en-US" sz="2400">
                <a:solidFill>
                  <a:srgbClr val="1C2460"/>
                </a:solidFill>
                <a:highlight>
                  <a:srgbClr val="FFFFFF"/>
                </a:highlight>
                <a:latin typeface="Calibri"/>
                <a:ea typeface="Calibri"/>
                <a:cs typeface="Calibri"/>
              </a:rPr>
              <a:t>Energy Sovereignty Selection (Prioritization 2)</a:t>
            </a:r>
            <a:endParaRPr lang="en-US">
              <a:ea typeface="Calibri" panose="020F0502020204030204" pitchFamily="34" charset="0"/>
              <a:cs typeface="Calibri" panose="020F0502020204030204" pitchFamily="34" charset="0"/>
            </a:endParaRPr>
          </a:p>
          <a:p>
            <a:pPr marL="457200" indent="-457200">
              <a:buAutoNum type="arabicPeriod"/>
            </a:pPr>
            <a:endParaRPr lang="en-US" sz="2400">
              <a:solidFill>
                <a:srgbClr val="1C2460"/>
              </a:solidFill>
              <a:highlight>
                <a:srgbClr val="606060"/>
              </a:highlight>
              <a:latin typeface="Calibri"/>
              <a:ea typeface="Calibri"/>
              <a:cs typeface="Calibri"/>
            </a:endParaRPr>
          </a:p>
          <a:p>
            <a:pPr marL="457200" indent="-457200">
              <a:buAutoNum type="arabicPeriod"/>
            </a:pPr>
            <a:endParaRPr lang="en-US" sz="2400">
              <a:solidFill>
                <a:srgbClr val="1C2460"/>
              </a:solidFill>
              <a:highlight>
                <a:srgbClr val="606060"/>
              </a:highlight>
              <a:latin typeface="Calibri"/>
              <a:ea typeface="Calibri"/>
              <a:cs typeface="Calibri"/>
            </a:endParaRPr>
          </a:p>
          <a:p>
            <a:pPr marL="457200" indent="-457200">
              <a:buAutoNum type="arabicPeriod"/>
            </a:pPr>
            <a:endParaRPr lang="en-US" sz="2400">
              <a:solidFill>
                <a:srgbClr val="1C2460"/>
              </a:solidFill>
              <a:highlight>
                <a:srgbClr val="606060"/>
              </a:highlight>
              <a:latin typeface="Calibri"/>
              <a:ea typeface="Calibri"/>
              <a:cs typeface="Calibri"/>
            </a:endParaRPr>
          </a:p>
          <a:p>
            <a:pPr marL="457200" indent="-457200">
              <a:buAutoNum type="arabicPeriod"/>
            </a:pPr>
            <a:endParaRPr lang="en-US" sz="2400">
              <a:solidFill>
                <a:srgbClr val="1C2460"/>
              </a:solidFill>
              <a:highlight>
                <a:srgbClr val="606060"/>
              </a:highlight>
              <a:latin typeface="Calibri"/>
              <a:ea typeface="Calibri"/>
              <a:cs typeface="Calibri"/>
            </a:endParaRPr>
          </a:p>
          <a:p>
            <a:pPr marL="457200" indent="-457200">
              <a:buAutoNum type="arabicPeriod"/>
            </a:pPr>
            <a:endParaRPr lang="en-US" sz="2400">
              <a:solidFill>
                <a:srgbClr val="1C2460"/>
              </a:solidFill>
              <a:latin typeface="Calibri"/>
              <a:ea typeface="Calibri"/>
              <a:cs typeface="Calibri"/>
            </a:endParaRPr>
          </a:p>
          <a:p>
            <a:pPr marL="457200" indent="-457200">
              <a:buAutoNum type="arabicPeriod"/>
            </a:pPr>
            <a:r>
              <a:rPr lang="en-US" sz="2400">
                <a:solidFill>
                  <a:srgbClr val="1C2460"/>
                </a:solidFill>
                <a:latin typeface="Calibri"/>
                <a:ea typeface="Calibri"/>
                <a:cs typeface="Calibri"/>
              </a:rPr>
              <a:t>Income-Eligible Community Selection (Prioritization 3)</a:t>
            </a:r>
          </a:p>
        </p:txBody>
      </p:sp>
      <p:sp>
        <p:nvSpPr>
          <p:cNvPr id="4" name="Title 3">
            <a:extLst>
              <a:ext uri="{FF2B5EF4-FFF2-40B4-BE49-F238E27FC236}">
                <a16:creationId xmlns:a16="http://schemas.microsoft.com/office/drawing/2014/main" id="{4FD4F4C3-1924-A98E-8631-05E8E8A1D0CC}"/>
              </a:ext>
            </a:extLst>
          </p:cNvPr>
          <p:cNvSpPr>
            <a:spLocks noGrp="1"/>
          </p:cNvSpPr>
          <p:nvPr>
            <p:ph type="title"/>
          </p:nvPr>
        </p:nvSpPr>
        <p:spPr>
          <a:xfrm>
            <a:off x="0" y="0"/>
            <a:ext cx="12188952" cy="1354217"/>
          </a:xfrm>
        </p:spPr>
        <p:txBody>
          <a:bodyPr/>
          <a:lstStyle/>
          <a:p>
            <a:r>
              <a:rPr lang="en-US" sz="2800">
                <a:latin typeface="Calibri"/>
                <a:cs typeface="Rubik"/>
              </a:rPr>
              <a:t>Carveout and Income-Eligible Communities Selection</a:t>
            </a:r>
            <a:endParaRPr lang="en-US"/>
          </a:p>
        </p:txBody>
      </p:sp>
      <p:sp>
        <p:nvSpPr>
          <p:cNvPr id="15" name="Right Bracket 14">
            <a:extLst>
              <a:ext uri="{FF2B5EF4-FFF2-40B4-BE49-F238E27FC236}">
                <a16:creationId xmlns:a16="http://schemas.microsoft.com/office/drawing/2014/main" id="{820457AC-A6AE-D8C2-5C26-64EFAAA0A2E0}"/>
              </a:ext>
            </a:extLst>
          </p:cNvPr>
          <p:cNvSpPr/>
          <p:nvPr/>
        </p:nvSpPr>
        <p:spPr>
          <a:xfrm>
            <a:off x="9680311" y="2307591"/>
            <a:ext cx="185503" cy="539645"/>
          </a:xfrm>
          <a:prstGeom prst="rightBracket">
            <a:avLst/>
          </a:prstGeom>
          <a:ln w="571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6" name="TextBox 15">
            <a:extLst>
              <a:ext uri="{FF2B5EF4-FFF2-40B4-BE49-F238E27FC236}">
                <a16:creationId xmlns:a16="http://schemas.microsoft.com/office/drawing/2014/main" id="{73D15E74-D298-45E3-D8B8-FE443E6ABCCF}"/>
              </a:ext>
            </a:extLst>
          </p:cNvPr>
          <p:cNvSpPr txBox="1"/>
          <p:nvPr/>
        </p:nvSpPr>
        <p:spPr>
          <a:xfrm>
            <a:off x="9864565" y="2133211"/>
            <a:ext cx="279376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latin typeface="Calibri"/>
                <a:ea typeface="Calibri"/>
                <a:cs typeface="Calibri"/>
              </a:rPr>
              <a:t>Prioritizations 1 and 2 represent legislative carveout requirements</a:t>
            </a:r>
          </a:p>
        </p:txBody>
      </p:sp>
      <p:sp>
        <p:nvSpPr>
          <p:cNvPr id="5" name="Content Placeholder 1">
            <a:extLst>
              <a:ext uri="{FF2B5EF4-FFF2-40B4-BE49-F238E27FC236}">
                <a16:creationId xmlns:a16="http://schemas.microsoft.com/office/drawing/2014/main" id="{D51B8393-507D-A527-4776-26BDEDF1E1C2}"/>
              </a:ext>
            </a:extLst>
          </p:cNvPr>
          <p:cNvSpPr txBox="1">
            <a:spLocks/>
          </p:cNvSpPr>
          <p:nvPr/>
        </p:nvSpPr>
        <p:spPr>
          <a:xfrm>
            <a:off x="137886" y="2474858"/>
            <a:ext cx="12083143" cy="5493486"/>
          </a:xfrm>
          <a:prstGeom prst="rect">
            <a:avLst/>
          </a:prstGeom>
        </p:spPr>
        <p:txBody>
          <a:bodyPr vert="horz" lIns="548640" tIns="548640" rIns="548640" bIns="548640" rtlCol="0" anchor="t">
            <a:noAutofit/>
          </a:bodyPr>
          <a:lstStyle>
            <a:lvl1pPr marL="171450" indent="-171450" algn="l" defTabSz="685800" rtl="0" eaLnBrk="1" latinLnBrk="0" hangingPunct="1">
              <a:lnSpc>
                <a:spcPts val="2400"/>
              </a:lnSpc>
              <a:spcBef>
                <a:spcPts val="750"/>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1pPr>
            <a:lvl2pPr marL="514350" indent="-171450" algn="l" defTabSz="685800" rtl="0" eaLnBrk="1" latinLnBrk="0" hangingPunct="1">
              <a:lnSpc>
                <a:spcPts val="2400"/>
              </a:lnSpc>
              <a:spcBef>
                <a:spcPts val="375"/>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2pPr>
            <a:lvl3pPr marL="857250" indent="-171450" algn="l" defTabSz="685800" rtl="0" eaLnBrk="1" latinLnBrk="0" hangingPunct="1">
              <a:lnSpc>
                <a:spcPts val="2400"/>
              </a:lnSpc>
              <a:spcBef>
                <a:spcPts val="375"/>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3pPr>
            <a:lvl4pPr marL="1200150" indent="-171450" algn="l" defTabSz="685800" rtl="0" eaLnBrk="1" latinLnBrk="0" hangingPunct="1">
              <a:lnSpc>
                <a:spcPts val="2400"/>
              </a:lnSpc>
              <a:spcBef>
                <a:spcPts val="375"/>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4pPr>
            <a:lvl5pPr marL="1543050" indent="-171450" algn="l" defTabSz="685800" rtl="0" eaLnBrk="1" latinLnBrk="0" hangingPunct="1">
              <a:lnSpc>
                <a:spcPts val="2400"/>
              </a:lnSpc>
              <a:spcBef>
                <a:spcPts val="375"/>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1"/>
            <a:r>
              <a:rPr lang="en-US" sz="2400">
                <a:solidFill>
                  <a:srgbClr val="1C2460"/>
                </a:solidFill>
                <a:highlight>
                  <a:srgbClr val="FFFFFF"/>
                </a:highlight>
                <a:latin typeface="Calibri"/>
                <a:ea typeface="Calibri"/>
                <a:cs typeface="Calibri"/>
              </a:rPr>
              <a:t>For each Program Year, 25% of each sub-program budget will be reserved for EJC and Energy Sovereignty projects, respectively.</a:t>
            </a:r>
            <a:endParaRPr lang="en-US" sz="2400" b="1">
              <a:solidFill>
                <a:srgbClr val="1C2460"/>
              </a:solidFill>
              <a:highlight>
                <a:srgbClr val="FFFFFF"/>
              </a:highlight>
              <a:latin typeface="Calibri"/>
              <a:ea typeface="Calibri"/>
              <a:cs typeface="Calibri"/>
            </a:endParaRPr>
          </a:p>
          <a:p>
            <a:pPr lvl="2">
              <a:buFont typeface="Wingdings" panose="020B0604020202020204" pitchFamily="34" charset="0"/>
              <a:buChar char="§"/>
            </a:pPr>
            <a:r>
              <a:rPr lang="en-US" sz="2400">
                <a:solidFill>
                  <a:srgbClr val="1C2460"/>
                </a:solidFill>
                <a:highlight>
                  <a:srgbClr val="FFFFFF"/>
                </a:highlight>
                <a:latin typeface="Calibri"/>
                <a:ea typeface="Calibri"/>
                <a:cs typeface="Calibri"/>
              </a:rPr>
              <a:t>The EJC carveout is reserved for the duration of the program year, while the ES carveout is held until January 1. </a:t>
            </a:r>
            <a:endParaRPr lang="en-US" sz="2400" b="1">
              <a:solidFill>
                <a:srgbClr val="1C2460"/>
              </a:solidFill>
              <a:highlight>
                <a:srgbClr val="FFFFFF"/>
              </a:highlight>
              <a:latin typeface="Calibri"/>
              <a:ea typeface="Calibri"/>
              <a:cs typeface="Calibri"/>
            </a:endParaRPr>
          </a:p>
          <a:p>
            <a:pPr lvl="2">
              <a:buFont typeface="Wingdings" panose="020B0604020202020204" pitchFamily="34" charset="0"/>
              <a:buChar char="§"/>
            </a:pPr>
            <a:r>
              <a:rPr lang="en-US" sz="2400">
                <a:solidFill>
                  <a:srgbClr val="1C2460"/>
                </a:solidFill>
                <a:highlight>
                  <a:srgbClr val="FFFFFF"/>
                </a:highlight>
                <a:latin typeface="Calibri"/>
                <a:ea typeface="Calibri"/>
                <a:cs typeface="Calibri"/>
              </a:rPr>
              <a:t>Carveout funds will remain reserved if the total incentive value of EJC or ES projects submitted is less than 25% of the sub-program budget</a:t>
            </a:r>
          </a:p>
          <a:p>
            <a:pPr lvl="2">
              <a:buFont typeface="Wingdings" panose="020B0604020202020204" pitchFamily="34" charset="0"/>
              <a:buChar char="§"/>
            </a:pPr>
            <a:endParaRPr lang="en-US" sz="2400">
              <a:solidFill>
                <a:srgbClr val="1C2460"/>
              </a:solidFill>
              <a:highlight>
                <a:srgbClr val="FFFFFF"/>
              </a:highlight>
              <a:latin typeface="Calibri"/>
              <a:ea typeface="Calibri"/>
              <a:cs typeface="Calibri"/>
            </a:endParaRPr>
          </a:p>
          <a:p>
            <a:pPr lvl="1">
              <a:buFont typeface="Arial"/>
              <a:buChar char="•"/>
            </a:pPr>
            <a:r>
              <a:rPr lang="en-US" sz="2400">
                <a:solidFill>
                  <a:srgbClr val="1C2460"/>
                </a:solidFill>
                <a:highlight>
                  <a:srgbClr val="FFFFFF"/>
                </a:highlight>
                <a:latin typeface="Calibri"/>
                <a:ea typeface="Calibri"/>
                <a:cs typeface="Calibri"/>
              </a:rPr>
              <a:t>For each Project Selection, up to 25% of a sub-program budget may be selected at this stage.</a:t>
            </a:r>
            <a:endParaRPr lang="en-US">
              <a:ea typeface="Calibri"/>
              <a:cs typeface="Calibri"/>
            </a:endParaRPr>
          </a:p>
          <a:p>
            <a:pPr>
              <a:buFont typeface="Arial"/>
              <a:buChar char="•"/>
            </a:pPr>
            <a:endParaRPr lang="en-US" sz="2400">
              <a:solidFill>
                <a:srgbClr val="1C2460"/>
              </a:solidFill>
              <a:highlight>
                <a:srgbClr val="FFFFFF"/>
              </a:highlight>
              <a:latin typeface="Calibri"/>
              <a:ea typeface="Calibri"/>
              <a:cs typeface="Calibri"/>
            </a:endParaRPr>
          </a:p>
          <a:p>
            <a:pPr>
              <a:buNone/>
            </a:pPr>
            <a:endParaRPr lang="en-US" sz="2400" b="1">
              <a:solidFill>
                <a:srgbClr val="1C2460"/>
              </a:solidFill>
              <a:highlight>
                <a:srgbClr val="FFFFFF"/>
              </a:highlight>
              <a:latin typeface="Calibri"/>
              <a:ea typeface="Calibri"/>
              <a:cs typeface="Calibri"/>
            </a:endParaRPr>
          </a:p>
          <a:p>
            <a:pPr marL="0" indent="0">
              <a:buFont typeface="Arial" panose="020B0604020202020204" pitchFamily="34" charset="0"/>
              <a:buNone/>
            </a:pPr>
            <a:endParaRPr lang="en-US" sz="2400" b="1">
              <a:solidFill>
                <a:srgbClr val="1C2460"/>
              </a:solidFill>
              <a:highlight>
                <a:srgbClr val="FFFFFF"/>
              </a:highlight>
              <a:latin typeface="Calibri"/>
              <a:ea typeface="Calibri"/>
              <a:cs typeface="Calibri"/>
            </a:endParaRPr>
          </a:p>
          <a:p>
            <a:pPr>
              <a:buFont typeface="Arial" panose="020B0604020202020204" pitchFamily="34" charset="0"/>
              <a:buChar char="•"/>
            </a:pPr>
            <a:endParaRPr lang="en-US" b="1">
              <a:solidFill>
                <a:srgbClr val="1C2460"/>
              </a:solidFill>
              <a:latin typeface="Calibri"/>
              <a:ea typeface="Calibri"/>
              <a:cs typeface="Calibri"/>
            </a:endParaRPr>
          </a:p>
          <a:p>
            <a:pPr marL="0" indent="0">
              <a:buNone/>
            </a:pPr>
            <a:endParaRPr lang="en-US" sz="1800">
              <a:solidFill>
                <a:srgbClr val="1C2460"/>
              </a:solidFill>
              <a:ea typeface="Calibri"/>
              <a:cs typeface="Calibri"/>
            </a:endParaRPr>
          </a:p>
        </p:txBody>
      </p:sp>
    </p:spTree>
    <p:extLst>
      <p:ext uri="{BB962C8B-B14F-4D97-AF65-F5344CB8AC3E}">
        <p14:creationId xmlns:p14="http://schemas.microsoft.com/office/powerpoint/2010/main" val="36047178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988A620-B84B-579F-77B3-8397C921B705}"/>
              </a:ext>
            </a:extLst>
          </p:cNvPr>
          <p:cNvSpPr>
            <a:spLocks noGrp="1"/>
          </p:cNvSpPr>
          <p:nvPr>
            <p:ph idx="1"/>
          </p:nvPr>
        </p:nvSpPr>
        <p:spPr>
          <a:xfrm>
            <a:off x="0" y="1708944"/>
            <a:ext cx="12192000" cy="5519172"/>
          </a:xfrm>
        </p:spPr>
        <p:txBody>
          <a:bodyPr/>
          <a:lstStyle/>
          <a:p>
            <a:pPr marL="0" indent="0">
              <a:buNone/>
              <a:defRPr/>
            </a:pPr>
            <a:endParaRPr lang="en-US">
              <a:latin typeface="Calibri"/>
              <a:ea typeface="Calibri"/>
              <a:cs typeface="Calibri"/>
            </a:endParaRPr>
          </a:p>
          <a:p>
            <a:pPr lvl="1">
              <a:buFont typeface="Courier New,monospace"/>
              <a:buChar char="o"/>
              <a:defRPr/>
            </a:pPr>
            <a:r>
              <a:rPr lang="en-US">
                <a:latin typeface="Calibri"/>
                <a:ea typeface="Calibri"/>
                <a:cs typeface="Calibri"/>
              </a:rPr>
              <a:t>Two-day window opens prior to opening of rolling submissions </a:t>
            </a:r>
            <a:endParaRPr lang="en-US">
              <a:ea typeface="Calibri" panose="020F0502020204030204" pitchFamily="34" charset="0"/>
              <a:cs typeface="Calibri" panose="020F0502020204030204" pitchFamily="34" charset="0"/>
            </a:endParaRPr>
          </a:p>
          <a:p>
            <a:pPr lvl="2">
              <a:buFont typeface="Wingdings"/>
              <a:buChar char="§"/>
              <a:defRPr/>
            </a:pPr>
            <a:r>
              <a:rPr lang="en-US">
                <a:latin typeface="Calibri"/>
                <a:ea typeface="Calibri"/>
                <a:cs typeface="Calibri"/>
              </a:rPr>
              <a:t>25% of budget remaining after the initial submission window made available for SEBs during this time</a:t>
            </a:r>
          </a:p>
          <a:p>
            <a:pPr lvl="2">
              <a:buFont typeface="Wingdings"/>
              <a:buChar char="§"/>
              <a:defRPr/>
            </a:pPr>
            <a:r>
              <a:rPr lang="en-US">
                <a:latin typeface="Calibri"/>
                <a:ea typeface="Calibri"/>
                <a:cs typeface="Calibri"/>
              </a:rPr>
              <a:t>In Residential Solar (Small), batches submitted in Early Access Window cannot exceed $200,000 </a:t>
            </a:r>
            <a:endParaRPr lang="en-US" sz="2400">
              <a:solidFill>
                <a:srgbClr val="000000"/>
              </a:solidFill>
              <a:latin typeface="Calibri"/>
              <a:ea typeface="Calibri"/>
              <a:cs typeface="Calibri"/>
            </a:endParaRPr>
          </a:p>
          <a:p>
            <a:pPr lvl="1">
              <a:buFont typeface="Courier New,monospace"/>
              <a:buChar char="o"/>
              <a:defRPr/>
            </a:pPr>
            <a:endParaRPr lang="en-US" sz="2400" b="1">
              <a:solidFill>
                <a:srgbClr val="1C2460"/>
              </a:solidFill>
              <a:latin typeface="Calibri"/>
              <a:ea typeface="Calibri"/>
              <a:cs typeface="Calibri"/>
            </a:endParaRPr>
          </a:p>
          <a:p>
            <a:pPr marL="0" indent="0">
              <a:buNone/>
              <a:defRPr/>
            </a:pPr>
            <a:r>
              <a:rPr lang="en-US" sz="2400" b="1">
                <a:solidFill>
                  <a:srgbClr val="E1542A"/>
                </a:solidFill>
                <a:latin typeface="Calibri"/>
                <a:ea typeface="Calibri"/>
                <a:cs typeface="Calibri"/>
              </a:rPr>
              <a:t>2. </a:t>
            </a:r>
            <a:r>
              <a:rPr lang="en-US" sz="2400" b="1">
                <a:solidFill>
                  <a:srgbClr val="1C2460"/>
                </a:solidFill>
                <a:latin typeface="Calibri"/>
                <a:ea typeface="Calibri"/>
                <a:cs typeface="Calibri"/>
              </a:rPr>
              <a:t>Prioritization Points for Small and </a:t>
            </a:r>
            <a:r>
              <a:rPr lang="en-US" sz="2400" b="1" err="1">
                <a:solidFill>
                  <a:srgbClr val="1C2460"/>
                </a:solidFill>
                <a:latin typeface="Calibri"/>
                <a:ea typeface="Calibri"/>
                <a:cs typeface="Calibri"/>
              </a:rPr>
              <a:t>Emergin</a:t>
            </a:r>
            <a:r>
              <a:rPr lang="en-US" sz="2400" b="1">
                <a:solidFill>
                  <a:srgbClr val="1C2460"/>
                </a:solidFill>
                <a:latin typeface="Calibri"/>
                <a:ea typeface="Calibri"/>
                <a:cs typeface="Calibri"/>
              </a:rPr>
              <a:t>g Businesses</a:t>
            </a:r>
            <a:endParaRPr lang="en-US"/>
          </a:p>
          <a:p>
            <a:pPr lvl="1">
              <a:buFont typeface="Courier New,monospace"/>
              <a:buChar char="o"/>
              <a:defRPr/>
            </a:pPr>
            <a:r>
              <a:rPr lang="en-US">
                <a:latin typeface="Calibri"/>
                <a:ea typeface="Calibri"/>
                <a:cs typeface="Calibri"/>
              </a:rPr>
              <a:t>Two points for an Approved Vendor that is registered with Illinois Shines as a Small and Emerging Business</a:t>
            </a:r>
            <a:endParaRPr lang="en-US">
              <a:ea typeface="Calibri"/>
              <a:cs typeface="Calibri"/>
            </a:endParaRPr>
          </a:p>
          <a:p>
            <a:pPr lvl="2">
              <a:buFont typeface="Wingdings"/>
              <a:buChar char="§"/>
              <a:defRPr/>
            </a:pPr>
            <a:r>
              <a:rPr lang="en-US">
                <a:latin typeface="Calibri"/>
                <a:ea typeface="Calibri"/>
                <a:cs typeface="Calibri"/>
              </a:rPr>
              <a:t>The addition of points for SEBs in the 2026-2027 Project Selection Protocol is intended to address SEB prioritization for the initial submission window. </a:t>
            </a:r>
            <a:endParaRPr lang="en-US">
              <a:ea typeface="Calibri"/>
              <a:cs typeface="Calibri"/>
            </a:endParaRPr>
          </a:p>
        </p:txBody>
      </p:sp>
      <p:sp>
        <p:nvSpPr>
          <p:cNvPr id="3" name="Title 2">
            <a:extLst>
              <a:ext uri="{FF2B5EF4-FFF2-40B4-BE49-F238E27FC236}">
                <a16:creationId xmlns:a16="http://schemas.microsoft.com/office/drawing/2014/main" id="{E3BF035B-E35B-7337-3519-7ABFC77D21BA}"/>
              </a:ext>
            </a:extLst>
          </p:cNvPr>
          <p:cNvSpPr>
            <a:spLocks noGrp="1"/>
          </p:cNvSpPr>
          <p:nvPr>
            <p:ph type="title"/>
          </p:nvPr>
        </p:nvSpPr>
        <p:spPr/>
        <p:txBody>
          <a:bodyPr/>
          <a:lstStyle/>
          <a:p>
            <a:r>
              <a:rPr lang="en-US">
                <a:latin typeface="Calibri"/>
                <a:ea typeface="Calibri"/>
                <a:cs typeface="Rubik"/>
              </a:rPr>
              <a:t>Project Selection Protocol Updates</a:t>
            </a:r>
            <a:endParaRPr lang="en-US"/>
          </a:p>
        </p:txBody>
      </p:sp>
      <p:sp>
        <p:nvSpPr>
          <p:cNvPr id="7" name="Content Placeholder 1">
            <a:extLst>
              <a:ext uri="{FF2B5EF4-FFF2-40B4-BE49-F238E27FC236}">
                <a16:creationId xmlns:a16="http://schemas.microsoft.com/office/drawing/2014/main" id="{FEB6616C-C0FB-5DF2-8304-7DAD7C2AA34B}"/>
              </a:ext>
            </a:extLst>
          </p:cNvPr>
          <p:cNvSpPr txBox="1">
            <a:spLocks/>
          </p:cNvSpPr>
          <p:nvPr/>
        </p:nvSpPr>
        <p:spPr>
          <a:xfrm>
            <a:off x="0" y="1248401"/>
            <a:ext cx="12192000" cy="5493486"/>
          </a:xfrm>
          <a:prstGeom prst="rect">
            <a:avLst/>
          </a:prstGeom>
        </p:spPr>
        <p:txBody>
          <a:bodyPr vert="horz" lIns="548640" tIns="548640" rIns="548640" bIns="548640" rtlCol="0" anchor="t">
            <a:noAutofit/>
          </a:bodyPr>
          <a:lstStyle>
            <a:lvl1pPr marL="171450" indent="-171450" algn="l" defTabSz="685800" rtl="0" eaLnBrk="1" latinLnBrk="0" hangingPunct="1">
              <a:lnSpc>
                <a:spcPts val="2400"/>
              </a:lnSpc>
              <a:spcBef>
                <a:spcPts val="750"/>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1pPr>
            <a:lvl2pPr marL="514350" indent="-171450" algn="l" defTabSz="685800" rtl="0" eaLnBrk="1" latinLnBrk="0" hangingPunct="1">
              <a:lnSpc>
                <a:spcPts val="2400"/>
              </a:lnSpc>
              <a:spcBef>
                <a:spcPts val="375"/>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2pPr>
            <a:lvl3pPr marL="857250" indent="-171450" algn="l" defTabSz="685800" rtl="0" eaLnBrk="1" latinLnBrk="0" hangingPunct="1">
              <a:lnSpc>
                <a:spcPts val="2400"/>
              </a:lnSpc>
              <a:spcBef>
                <a:spcPts val="375"/>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3pPr>
            <a:lvl4pPr marL="1200150" indent="-171450" algn="l" defTabSz="685800" rtl="0" eaLnBrk="1" latinLnBrk="0" hangingPunct="1">
              <a:lnSpc>
                <a:spcPts val="2400"/>
              </a:lnSpc>
              <a:spcBef>
                <a:spcPts val="375"/>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4pPr>
            <a:lvl5pPr marL="1543050" indent="-171450" algn="l" defTabSz="685800" rtl="0" eaLnBrk="1" latinLnBrk="0" hangingPunct="1">
              <a:lnSpc>
                <a:spcPts val="2400"/>
              </a:lnSpc>
              <a:spcBef>
                <a:spcPts val="375"/>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None/>
            </a:pPr>
            <a:r>
              <a:rPr lang="en-US" sz="2400" b="1">
                <a:solidFill>
                  <a:srgbClr val="1C2460"/>
                </a:solidFill>
                <a:highlight>
                  <a:srgbClr val="FFFFFF"/>
                </a:highlight>
                <a:latin typeface="Calibri"/>
                <a:ea typeface="Calibri"/>
                <a:cs typeface="Calibri"/>
              </a:rPr>
              <a:t>Project Selection Protocol Update:</a:t>
            </a:r>
            <a:endParaRPr lang="en-US"/>
          </a:p>
          <a:p>
            <a:pPr marL="457200" indent="-457200">
              <a:buAutoNum type="arabicPeriod"/>
            </a:pPr>
            <a:r>
              <a:rPr lang="en-US" sz="2400" b="1">
                <a:solidFill>
                  <a:srgbClr val="1C2460"/>
                </a:solidFill>
                <a:highlight>
                  <a:srgbClr val="FFFFFF"/>
                </a:highlight>
                <a:latin typeface="Calibri"/>
                <a:ea typeface="Calibri"/>
                <a:cs typeface="Calibri"/>
              </a:rPr>
              <a:t>Early Access Window for Small and Emerging Business</a:t>
            </a:r>
            <a:endParaRPr lang="en-US" sz="2400">
              <a:solidFill>
                <a:srgbClr val="1C2460"/>
              </a:solidFill>
              <a:latin typeface="Calibri"/>
              <a:ea typeface="Calibri"/>
              <a:cs typeface="Calibri"/>
            </a:endParaRPr>
          </a:p>
        </p:txBody>
      </p:sp>
    </p:spTree>
    <p:extLst>
      <p:ext uri="{BB962C8B-B14F-4D97-AF65-F5344CB8AC3E}">
        <p14:creationId xmlns:p14="http://schemas.microsoft.com/office/powerpoint/2010/main" val="13714665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6728C-31D9-22C4-4B9C-41FFC080AEC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78D2426-97FF-B038-F80E-A2AFDDE65C89}"/>
              </a:ext>
            </a:extLst>
          </p:cNvPr>
          <p:cNvSpPr>
            <a:spLocks noGrp="1"/>
          </p:cNvSpPr>
          <p:nvPr>
            <p:ph idx="1"/>
          </p:nvPr>
        </p:nvSpPr>
        <p:spPr>
          <a:xfrm>
            <a:off x="0" y="1708944"/>
            <a:ext cx="12192000" cy="5519172"/>
          </a:xfrm>
        </p:spPr>
        <p:txBody>
          <a:bodyPr/>
          <a:lstStyle/>
          <a:p>
            <a:pPr marL="0" indent="0">
              <a:buNone/>
              <a:defRPr/>
            </a:pPr>
            <a:endParaRPr lang="en-US">
              <a:latin typeface="Calibri"/>
              <a:ea typeface="Calibri"/>
              <a:cs typeface="Calibri"/>
            </a:endParaRPr>
          </a:p>
          <a:p>
            <a:pPr lvl="1">
              <a:buFont typeface="Courier New,monospace"/>
              <a:buChar char="o"/>
              <a:defRPr/>
            </a:pPr>
            <a:r>
              <a:rPr lang="en-US">
                <a:latin typeface="Calibri"/>
                <a:ea typeface="Calibri"/>
                <a:cs typeface="Calibri"/>
              </a:rPr>
              <a:t>Project Selection will prioritize projects &lt;5 MW and contain no penalty for co-location for projects &gt;5 MW </a:t>
            </a:r>
            <a:endParaRPr lang="en-US">
              <a:solidFill>
                <a:srgbClr val="202025"/>
              </a:solidFill>
              <a:latin typeface="Calibri"/>
              <a:ea typeface="Calibri"/>
              <a:cs typeface="Calibri"/>
            </a:endParaRPr>
          </a:p>
          <a:p>
            <a:pPr lvl="2">
              <a:buFont typeface="Wingdings"/>
              <a:buChar char="§"/>
              <a:defRPr/>
            </a:pPr>
            <a:r>
              <a:rPr lang="en-US">
                <a:latin typeface="Calibri"/>
                <a:ea typeface="Calibri"/>
                <a:cs typeface="Calibri"/>
              </a:rPr>
              <a:t>While the Clean and Reliable Grid Affordability Act increased the maximum CS project size to 10 MW, this update is intended to prevent large projects from complicating the various carveouts and funding sources</a:t>
            </a:r>
          </a:p>
          <a:p>
            <a:pPr lvl="2">
              <a:buFont typeface="Wingdings"/>
              <a:buChar char="§"/>
              <a:defRPr/>
            </a:pPr>
            <a:r>
              <a:rPr lang="en-US">
                <a:solidFill>
                  <a:srgbClr val="1C245E"/>
                </a:solidFill>
                <a:latin typeface="Calibri"/>
                <a:ea typeface="Calibri"/>
                <a:cs typeface="Calibri"/>
              </a:rPr>
              <a:t>In the General Selection stage, the Protocol also gives 30% priority to projects &lt;2MW</a:t>
            </a:r>
            <a:endParaRPr lang="en-US">
              <a:solidFill>
                <a:srgbClr val="202025"/>
              </a:solidFill>
              <a:latin typeface="Calibri"/>
              <a:ea typeface="Calibri"/>
              <a:cs typeface="Calibri"/>
            </a:endParaRPr>
          </a:p>
          <a:p>
            <a:pPr lvl="2">
              <a:buFont typeface="Wingdings"/>
              <a:buChar char="§"/>
              <a:defRPr/>
            </a:pPr>
            <a:endParaRPr lang="en-US">
              <a:solidFill>
                <a:srgbClr val="202025"/>
              </a:solidFill>
              <a:latin typeface="Calibri"/>
              <a:ea typeface="Calibri"/>
              <a:cs typeface="Calibri"/>
            </a:endParaRPr>
          </a:p>
        </p:txBody>
      </p:sp>
      <p:sp>
        <p:nvSpPr>
          <p:cNvPr id="3" name="Title 2">
            <a:extLst>
              <a:ext uri="{FF2B5EF4-FFF2-40B4-BE49-F238E27FC236}">
                <a16:creationId xmlns:a16="http://schemas.microsoft.com/office/drawing/2014/main" id="{C900DE86-07CB-11CF-97C1-2543157C99CA}"/>
              </a:ext>
            </a:extLst>
          </p:cNvPr>
          <p:cNvSpPr>
            <a:spLocks noGrp="1"/>
          </p:cNvSpPr>
          <p:nvPr>
            <p:ph type="title"/>
          </p:nvPr>
        </p:nvSpPr>
        <p:spPr/>
        <p:txBody>
          <a:bodyPr/>
          <a:lstStyle/>
          <a:p>
            <a:r>
              <a:rPr lang="en-US">
                <a:latin typeface="Calibri"/>
                <a:ea typeface="Calibri"/>
                <a:cs typeface="Rubik"/>
              </a:rPr>
              <a:t>Project Selection Protocol Updates</a:t>
            </a:r>
            <a:endParaRPr lang="en-US"/>
          </a:p>
        </p:txBody>
      </p:sp>
      <p:sp>
        <p:nvSpPr>
          <p:cNvPr id="7" name="Content Placeholder 1">
            <a:extLst>
              <a:ext uri="{FF2B5EF4-FFF2-40B4-BE49-F238E27FC236}">
                <a16:creationId xmlns:a16="http://schemas.microsoft.com/office/drawing/2014/main" id="{9658EFCB-DEBE-0086-1DCC-83C0188CF99E}"/>
              </a:ext>
            </a:extLst>
          </p:cNvPr>
          <p:cNvSpPr txBox="1">
            <a:spLocks/>
          </p:cNvSpPr>
          <p:nvPr/>
        </p:nvSpPr>
        <p:spPr>
          <a:xfrm>
            <a:off x="0" y="1248401"/>
            <a:ext cx="12192000" cy="5493486"/>
          </a:xfrm>
          <a:prstGeom prst="rect">
            <a:avLst/>
          </a:prstGeom>
        </p:spPr>
        <p:txBody>
          <a:bodyPr vert="horz" lIns="548640" tIns="548640" rIns="548640" bIns="548640" rtlCol="0" anchor="t">
            <a:noAutofit/>
          </a:bodyPr>
          <a:lstStyle>
            <a:lvl1pPr marL="171450" indent="-171450" algn="l" defTabSz="685800" rtl="0" eaLnBrk="1" latinLnBrk="0" hangingPunct="1">
              <a:lnSpc>
                <a:spcPts val="2400"/>
              </a:lnSpc>
              <a:spcBef>
                <a:spcPts val="750"/>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1pPr>
            <a:lvl2pPr marL="514350" indent="-171450" algn="l" defTabSz="685800" rtl="0" eaLnBrk="1" latinLnBrk="0" hangingPunct="1">
              <a:lnSpc>
                <a:spcPts val="2400"/>
              </a:lnSpc>
              <a:spcBef>
                <a:spcPts val="375"/>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2pPr>
            <a:lvl3pPr marL="857250" indent="-171450" algn="l" defTabSz="685800" rtl="0" eaLnBrk="1" latinLnBrk="0" hangingPunct="1">
              <a:lnSpc>
                <a:spcPts val="2400"/>
              </a:lnSpc>
              <a:spcBef>
                <a:spcPts val="375"/>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3pPr>
            <a:lvl4pPr marL="1200150" indent="-171450" algn="l" defTabSz="685800" rtl="0" eaLnBrk="1" latinLnBrk="0" hangingPunct="1">
              <a:lnSpc>
                <a:spcPts val="2400"/>
              </a:lnSpc>
              <a:spcBef>
                <a:spcPts val="375"/>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4pPr>
            <a:lvl5pPr marL="1543050" indent="-171450" algn="l" defTabSz="685800" rtl="0" eaLnBrk="1" latinLnBrk="0" hangingPunct="1">
              <a:lnSpc>
                <a:spcPts val="2400"/>
              </a:lnSpc>
              <a:spcBef>
                <a:spcPts val="375"/>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None/>
            </a:pPr>
            <a:r>
              <a:rPr lang="en-US" sz="2400" b="1">
                <a:solidFill>
                  <a:srgbClr val="1C2460"/>
                </a:solidFill>
                <a:highlight>
                  <a:srgbClr val="FFFFFF"/>
                </a:highlight>
                <a:latin typeface="Calibri"/>
                <a:ea typeface="Calibri"/>
                <a:cs typeface="Calibri"/>
              </a:rPr>
              <a:t>Project Selection Protocol Update:</a:t>
            </a:r>
            <a:endParaRPr lang="en-US"/>
          </a:p>
          <a:p>
            <a:pPr marL="457200" indent="-457200">
              <a:buAutoNum type="arabicPeriod"/>
            </a:pPr>
            <a:r>
              <a:rPr lang="en-US" sz="2400" b="1">
                <a:solidFill>
                  <a:srgbClr val="1C2460"/>
                </a:solidFill>
                <a:highlight>
                  <a:srgbClr val="FFFFFF"/>
                </a:highlight>
                <a:latin typeface="Calibri"/>
                <a:ea typeface="Calibri"/>
                <a:cs typeface="Calibri"/>
              </a:rPr>
              <a:t>Prioritization for Smaller Community Solar Projects</a:t>
            </a:r>
            <a:endParaRPr lang="en-US" sz="2400">
              <a:solidFill>
                <a:srgbClr val="1C2460"/>
              </a:solidFill>
              <a:latin typeface="Calibri"/>
              <a:ea typeface="Calibri"/>
              <a:cs typeface="Calibri"/>
            </a:endParaRPr>
          </a:p>
        </p:txBody>
      </p:sp>
    </p:spTree>
    <p:extLst>
      <p:ext uri="{BB962C8B-B14F-4D97-AF65-F5344CB8AC3E}">
        <p14:creationId xmlns:p14="http://schemas.microsoft.com/office/powerpoint/2010/main" val="6129822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4EAE88-7890-364C-CC7C-761C86898DE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59C2EE4-C83D-A578-D8C2-2CE748400466}"/>
              </a:ext>
            </a:extLst>
          </p:cNvPr>
          <p:cNvSpPr>
            <a:spLocks noGrp="1"/>
          </p:cNvSpPr>
          <p:nvPr>
            <p:ph idx="1"/>
          </p:nvPr>
        </p:nvSpPr>
        <p:spPr>
          <a:xfrm>
            <a:off x="0" y="1708944"/>
            <a:ext cx="12192000" cy="5519172"/>
          </a:xfrm>
        </p:spPr>
        <p:txBody>
          <a:bodyPr/>
          <a:lstStyle/>
          <a:p>
            <a:pPr marL="0" indent="0">
              <a:buNone/>
              <a:defRPr/>
            </a:pPr>
            <a:endParaRPr lang="en-US">
              <a:latin typeface="Calibri"/>
              <a:ea typeface="Calibri"/>
              <a:cs typeface="Calibri"/>
            </a:endParaRPr>
          </a:p>
          <a:p>
            <a:pPr lvl="1">
              <a:buFont typeface="Courier New,monospace"/>
              <a:buChar char="o"/>
              <a:defRPr/>
            </a:pPr>
            <a:r>
              <a:rPr lang="en-US">
                <a:latin typeface="Calibri"/>
                <a:ea typeface="Calibri"/>
                <a:cs typeface="Calibri"/>
              </a:rPr>
              <a:t>For each sub-program, Prioritization 4 will select from the following attributes until 30% of the total sub-program incentive value is reached for that category</a:t>
            </a:r>
            <a:endParaRPr lang="en-US">
              <a:solidFill>
                <a:srgbClr val="1C245E"/>
              </a:solidFill>
              <a:latin typeface="Calibri"/>
              <a:ea typeface="Calibri"/>
              <a:cs typeface="Calibri"/>
            </a:endParaRPr>
          </a:p>
          <a:p>
            <a:pPr lvl="2">
              <a:buFont typeface="Wingdings"/>
              <a:buChar char="§"/>
              <a:defRPr/>
            </a:pPr>
            <a:r>
              <a:rPr lang="en-US">
                <a:latin typeface="Calibri"/>
                <a:ea typeface="Calibri"/>
                <a:cs typeface="Calibri"/>
              </a:rPr>
              <a:t>For Community Solar, projects under 2000 kW, rather than 500 kW, will be selected</a:t>
            </a:r>
            <a:endParaRPr lang="en-US">
              <a:solidFill>
                <a:srgbClr val="202025"/>
              </a:solidFill>
              <a:latin typeface="Calibri"/>
              <a:ea typeface="Calibri"/>
              <a:cs typeface="Calibri"/>
            </a:endParaRPr>
          </a:p>
          <a:p>
            <a:pPr lvl="2">
              <a:buFont typeface="Wingdings"/>
              <a:buChar char="§"/>
              <a:defRPr/>
            </a:pPr>
            <a:r>
              <a:rPr lang="en-US">
                <a:latin typeface="Calibri"/>
                <a:ea typeface="Calibri"/>
                <a:cs typeface="Calibri"/>
              </a:rPr>
              <a:t>For Residential, projects which support geographical diversity between Group A and Group B will be selected</a:t>
            </a:r>
            <a:endParaRPr lang="en-US">
              <a:solidFill>
                <a:srgbClr val="202025"/>
              </a:solidFill>
              <a:latin typeface="Calibri"/>
              <a:ea typeface="Calibri"/>
              <a:cs typeface="Calibri"/>
            </a:endParaRPr>
          </a:p>
          <a:p>
            <a:pPr lvl="2">
              <a:buFont typeface="Wingdings"/>
              <a:buChar char="§"/>
              <a:defRPr/>
            </a:pPr>
            <a:r>
              <a:rPr lang="en-US">
                <a:latin typeface="Calibri"/>
                <a:ea typeface="Calibri"/>
                <a:cs typeface="Calibri"/>
              </a:rPr>
              <a:t>For Non-Profit and Public Facilities, projects which support entity diversity between nonprofits and public facilities </a:t>
            </a:r>
            <a:r>
              <a:rPr lang="en-US" i="1">
                <a:latin typeface="Calibri"/>
                <a:ea typeface="Calibri"/>
                <a:cs typeface="Calibri"/>
              </a:rPr>
              <a:t>and </a:t>
            </a:r>
            <a:r>
              <a:rPr lang="en-US">
                <a:latin typeface="Calibri"/>
                <a:ea typeface="Calibri"/>
                <a:cs typeface="Calibri"/>
              </a:rPr>
              <a:t>projects under 100 kW will be selected</a:t>
            </a:r>
            <a:endParaRPr lang="en-US">
              <a:ea typeface="Calibri" panose="020F0502020204030204" pitchFamily="34" charset="0"/>
              <a:cs typeface="Calibri" panose="020F0502020204030204" pitchFamily="34" charset="0"/>
            </a:endParaRPr>
          </a:p>
        </p:txBody>
      </p:sp>
      <p:sp>
        <p:nvSpPr>
          <p:cNvPr id="3" name="Title 2">
            <a:extLst>
              <a:ext uri="{FF2B5EF4-FFF2-40B4-BE49-F238E27FC236}">
                <a16:creationId xmlns:a16="http://schemas.microsoft.com/office/drawing/2014/main" id="{3EA45B8C-1E8F-D762-0C04-118002E2BE56}"/>
              </a:ext>
            </a:extLst>
          </p:cNvPr>
          <p:cNvSpPr>
            <a:spLocks noGrp="1"/>
          </p:cNvSpPr>
          <p:nvPr>
            <p:ph type="title"/>
          </p:nvPr>
        </p:nvSpPr>
        <p:spPr/>
        <p:txBody>
          <a:bodyPr/>
          <a:lstStyle/>
          <a:p>
            <a:r>
              <a:rPr lang="en-US">
                <a:latin typeface="Calibri"/>
                <a:ea typeface="Calibri"/>
                <a:cs typeface="Rubik"/>
              </a:rPr>
              <a:t>Project Selection Protocol Updates</a:t>
            </a:r>
            <a:endParaRPr lang="en-US"/>
          </a:p>
        </p:txBody>
      </p:sp>
      <p:sp>
        <p:nvSpPr>
          <p:cNvPr id="7" name="Content Placeholder 1">
            <a:extLst>
              <a:ext uri="{FF2B5EF4-FFF2-40B4-BE49-F238E27FC236}">
                <a16:creationId xmlns:a16="http://schemas.microsoft.com/office/drawing/2014/main" id="{69C199BC-13D4-97BC-CCDD-532744BC767D}"/>
              </a:ext>
            </a:extLst>
          </p:cNvPr>
          <p:cNvSpPr txBox="1">
            <a:spLocks/>
          </p:cNvSpPr>
          <p:nvPr/>
        </p:nvSpPr>
        <p:spPr>
          <a:xfrm>
            <a:off x="0" y="1248401"/>
            <a:ext cx="12192000" cy="5493486"/>
          </a:xfrm>
          <a:prstGeom prst="rect">
            <a:avLst/>
          </a:prstGeom>
        </p:spPr>
        <p:txBody>
          <a:bodyPr vert="horz" lIns="548640" tIns="548640" rIns="548640" bIns="548640" rtlCol="0" anchor="t">
            <a:noAutofit/>
          </a:bodyPr>
          <a:lstStyle>
            <a:lvl1pPr marL="171450" indent="-171450" algn="l" defTabSz="685800" rtl="0" eaLnBrk="1" latinLnBrk="0" hangingPunct="1">
              <a:lnSpc>
                <a:spcPts val="2400"/>
              </a:lnSpc>
              <a:spcBef>
                <a:spcPts val="750"/>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1pPr>
            <a:lvl2pPr marL="514350" indent="-171450" algn="l" defTabSz="685800" rtl="0" eaLnBrk="1" latinLnBrk="0" hangingPunct="1">
              <a:lnSpc>
                <a:spcPts val="2400"/>
              </a:lnSpc>
              <a:spcBef>
                <a:spcPts val="375"/>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2pPr>
            <a:lvl3pPr marL="857250" indent="-171450" algn="l" defTabSz="685800" rtl="0" eaLnBrk="1" latinLnBrk="0" hangingPunct="1">
              <a:lnSpc>
                <a:spcPts val="2400"/>
              </a:lnSpc>
              <a:spcBef>
                <a:spcPts val="375"/>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3pPr>
            <a:lvl4pPr marL="1200150" indent="-171450" algn="l" defTabSz="685800" rtl="0" eaLnBrk="1" latinLnBrk="0" hangingPunct="1">
              <a:lnSpc>
                <a:spcPts val="2400"/>
              </a:lnSpc>
              <a:spcBef>
                <a:spcPts val="375"/>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4pPr>
            <a:lvl5pPr marL="1543050" indent="-171450" algn="l" defTabSz="685800" rtl="0" eaLnBrk="1" latinLnBrk="0" hangingPunct="1">
              <a:lnSpc>
                <a:spcPts val="2400"/>
              </a:lnSpc>
              <a:spcBef>
                <a:spcPts val="375"/>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None/>
            </a:pPr>
            <a:r>
              <a:rPr lang="en-US" sz="2400" b="1">
                <a:solidFill>
                  <a:srgbClr val="1C2460"/>
                </a:solidFill>
                <a:highlight>
                  <a:srgbClr val="FFFFFF"/>
                </a:highlight>
                <a:latin typeface="Calibri"/>
                <a:ea typeface="Calibri"/>
                <a:cs typeface="Calibri"/>
              </a:rPr>
              <a:t>Project Selection Protocol Update:</a:t>
            </a:r>
            <a:endParaRPr lang="en-US"/>
          </a:p>
          <a:p>
            <a:pPr marL="457200" indent="-457200">
              <a:buAutoNum type="arabicPeriod"/>
            </a:pPr>
            <a:r>
              <a:rPr lang="en-US" sz="2400" b="1">
                <a:solidFill>
                  <a:srgbClr val="1C2460"/>
                </a:solidFill>
                <a:highlight>
                  <a:srgbClr val="FFFFFF"/>
                </a:highlight>
                <a:latin typeface="Calibri"/>
                <a:ea typeface="Calibri"/>
                <a:cs typeface="Calibri"/>
              </a:rPr>
              <a:t>Thresholds in the General Remaining Selection</a:t>
            </a:r>
            <a:endParaRPr lang="en-US" sz="2400">
              <a:solidFill>
                <a:srgbClr val="1C2460"/>
              </a:solidFill>
              <a:latin typeface="Calibri"/>
              <a:ea typeface="Calibri"/>
              <a:cs typeface="Calibri"/>
            </a:endParaRPr>
          </a:p>
        </p:txBody>
      </p:sp>
    </p:spTree>
    <p:extLst>
      <p:ext uri="{BB962C8B-B14F-4D97-AF65-F5344CB8AC3E}">
        <p14:creationId xmlns:p14="http://schemas.microsoft.com/office/powerpoint/2010/main" val="4144874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9B67D2-7C30-20FC-DD56-989A695A785C}"/>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CBD728F-A091-A0D6-E586-676DAA29BF20}"/>
              </a:ext>
            </a:extLst>
          </p:cNvPr>
          <p:cNvSpPr>
            <a:spLocks noGrp="1"/>
          </p:cNvSpPr>
          <p:nvPr>
            <p:ph idx="1"/>
          </p:nvPr>
        </p:nvSpPr>
        <p:spPr>
          <a:xfrm>
            <a:off x="0" y="1708944"/>
            <a:ext cx="12192000" cy="5519172"/>
          </a:xfrm>
        </p:spPr>
        <p:txBody>
          <a:bodyPr/>
          <a:lstStyle/>
          <a:p>
            <a:pPr marL="0" indent="0">
              <a:buNone/>
              <a:defRPr/>
            </a:pPr>
            <a:endParaRPr lang="en-US">
              <a:latin typeface="Calibri"/>
              <a:ea typeface="Calibri"/>
              <a:cs typeface="Calibri"/>
            </a:endParaRPr>
          </a:p>
          <a:p>
            <a:pPr lvl="1">
              <a:buFont typeface="Courier New,monospace"/>
              <a:buChar char="o"/>
              <a:defRPr/>
            </a:pPr>
            <a:r>
              <a:rPr lang="en-US">
                <a:latin typeface="Calibri"/>
                <a:ea typeface="Calibri"/>
                <a:cs typeface="Calibri"/>
              </a:rPr>
              <a:t>Two points for Residential Solar (Small) projects with no-cost offers in each scoring stage of Project Selection </a:t>
            </a:r>
            <a:endParaRPr lang="en-US">
              <a:ea typeface="Calibri" panose="020F0502020204030204" pitchFamily="34" charset="0"/>
              <a:cs typeface="Calibri" panose="020F0502020204030204" pitchFamily="34" charset="0"/>
            </a:endParaRPr>
          </a:p>
          <a:p>
            <a:pPr lvl="2">
              <a:buFont typeface="Wingdings"/>
              <a:buChar char="§"/>
              <a:defRPr/>
            </a:pPr>
            <a:r>
              <a:rPr lang="en-US">
                <a:latin typeface="Calibri"/>
                <a:ea typeface="Calibri"/>
                <a:cs typeface="Calibri"/>
              </a:rPr>
              <a:t>In Residential Solar (Small),  most projects  utilize no-cost offers. Based on recent trends, the Program anticipates most projects are capable of claiming these points.</a:t>
            </a:r>
          </a:p>
          <a:p>
            <a:pPr lvl="1">
              <a:buFont typeface="Courier New,monospace"/>
              <a:buChar char="o"/>
              <a:defRPr/>
            </a:pPr>
            <a:endParaRPr lang="en-US" sz="2400" b="1">
              <a:solidFill>
                <a:srgbClr val="1C2460"/>
              </a:solidFill>
              <a:latin typeface="Calibri"/>
              <a:ea typeface="Calibri"/>
              <a:cs typeface="Calibri"/>
            </a:endParaRPr>
          </a:p>
          <a:p>
            <a:pPr marL="0" indent="0">
              <a:buNone/>
              <a:defRPr/>
            </a:pPr>
            <a:r>
              <a:rPr lang="en-US" sz="2400" b="1">
                <a:solidFill>
                  <a:srgbClr val="E1542A"/>
                </a:solidFill>
                <a:latin typeface="Calibri"/>
                <a:ea typeface="Calibri"/>
                <a:cs typeface="Calibri"/>
              </a:rPr>
              <a:t>2. </a:t>
            </a:r>
            <a:r>
              <a:rPr lang="en-US" sz="2400" b="1">
                <a:solidFill>
                  <a:srgbClr val="1C2460"/>
                </a:solidFill>
                <a:latin typeface="Calibri"/>
                <a:ea typeface="Calibri"/>
                <a:cs typeface="Calibri"/>
              </a:rPr>
              <a:t>No Cost Offers in Community Solar</a:t>
            </a:r>
            <a:endParaRPr lang="en-US"/>
          </a:p>
          <a:p>
            <a:pPr lvl="1">
              <a:buFont typeface="Courier New,monospace"/>
              <a:buChar char="o"/>
              <a:defRPr/>
            </a:pPr>
            <a:r>
              <a:rPr lang="en-US">
                <a:latin typeface="Calibri"/>
                <a:ea typeface="Calibri"/>
                <a:cs typeface="Calibri"/>
              </a:rPr>
              <a:t>Two points for Community Solar projects offering no-cost subscriptions </a:t>
            </a:r>
            <a:endParaRPr lang="en-US">
              <a:ea typeface="Calibri"/>
              <a:cs typeface="Calibri"/>
            </a:endParaRPr>
          </a:p>
          <a:p>
            <a:pPr lvl="2">
              <a:buFont typeface="Wingdings"/>
              <a:buChar char="§"/>
              <a:defRPr/>
            </a:pPr>
            <a:r>
              <a:rPr lang="en-US">
                <a:latin typeface="Calibri"/>
                <a:ea typeface="Calibri"/>
                <a:cs typeface="Calibri"/>
              </a:rPr>
              <a:t>The addition of points for no-cost offers is intended to ensure an economically beneficial offer amid the rollout of the utility Low-Income Discount Rates for income-eligible customers</a:t>
            </a:r>
            <a:endParaRPr lang="en-US">
              <a:ea typeface="Calibri"/>
              <a:cs typeface="Calibri"/>
            </a:endParaRPr>
          </a:p>
        </p:txBody>
      </p:sp>
      <p:sp>
        <p:nvSpPr>
          <p:cNvPr id="3" name="Title 2">
            <a:extLst>
              <a:ext uri="{FF2B5EF4-FFF2-40B4-BE49-F238E27FC236}">
                <a16:creationId xmlns:a16="http://schemas.microsoft.com/office/drawing/2014/main" id="{EB06AE76-6F0C-63EE-9F97-CF9FEE8D12FA}"/>
              </a:ext>
            </a:extLst>
          </p:cNvPr>
          <p:cNvSpPr>
            <a:spLocks noGrp="1"/>
          </p:cNvSpPr>
          <p:nvPr>
            <p:ph type="title"/>
          </p:nvPr>
        </p:nvSpPr>
        <p:spPr/>
        <p:txBody>
          <a:bodyPr/>
          <a:lstStyle/>
          <a:p>
            <a:r>
              <a:rPr lang="en-US">
                <a:latin typeface="Calibri"/>
                <a:ea typeface="Calibri"/>
                <a:cs typeface="Rubik"/>
              </a:rPr>
              <a:t>Project Selection Protocol Updates</a:t>
            </a:r>
            <a:endParaRPr lang="en-US"/>
          </a:p>
        </p:txBody>
      </p:sp>
      <p:sp>
        <p:nvSpPr>
          <p:cNvPr id="7" name="Content Placeholder 1">
            <a:extLst>
              <a:ext uri="{FF2B5EF4-FFF2-40B4-BE49-F238E27FC236}">
                <a16:creationId xmlns:a16="http://schemas.microsoft.com/office/drawing/2014/main" id="{6E2A35AE-68DA-575D-A6BB-04C9E09E248F}"/>
              </a:ext>
            </a:extLst>
          </p:cNvPr>
          <p:cNvSpPr txBox="1">
            <a:spLocks/>
          </p:cNvSpPr>
          <p:nvPr/>
        </p:nvSpPr>
        <p:spPr>
          <a:xfrm>
            <a:off x="0" y="1248401"/>
            <a:ext cx="12192000" cy="5493486"/>
          </a:xfrm>
          <a:prstGeom prst="rect">
            <a:avLst/>
          </a:prstGeom>
        </p:spPr>
        <p:txBody>
          <a:bodyPr vert="horz" lIns="548640" tIns="548640" rIns="548640" bIns="548640" rtlCol="0" anchor="t">
            <a:noAutofit/>
          </a:bodyPr>
          <a:lstStyle>
            <a:lvl1pPr marL="171450" indent="-171450" algn="l" defTabSz="685800" rtl="0" eaLnBrk="1" latinLnBrk="0" hangingPunct="1">
              <a:lnSpc>
                <a:spcPts val="2400"/>
              </a:lnSpc>
              <a:spcBef>
                <a:spcPts val="750"/>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1pPr>
            <a:lvl2pPr marL="514350" indent="-171450" algn="l" defTabSz="685800" rtl="0" eaLnBrk="1" latinLnBrk="0" hangingPunct="1">
              <a:lnSpc>
                <a:spcPts val="2400"/>
              </a:lnSpc>
              <a:spcBef>
                <a:spcPts val="375"/>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2pPr>
            <a:lvl3pPr marL="857250" indent="-171450" algn="l" defTabSz="685800" rtl="0" eaLnBrk="1" latinLnBrk="0" hangingPunct="1">
              <a:lnSpc>
                <a:spcPts val="2400"/>
              </a:lnSpc>
              <a:spcBef>
                <a:spcPts val="375"/>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3pPr>
            <a:lvl4pPr marL="1200150" indent="-171450" algn="l" defTabSz="685800" rtl="0" eaLnBrk="1" latinLnBrk="0" hangingPunct="1">
              <a:lnSpc>
                <a:spcPts val="2400"/>
              </a:lnSpc>
              <a:spcBef>
                <a:spcPts val="375"/>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4pPr>
            <a:lvl5pPr marL="1543050" indent="-171450" algn="l" defTabSz="685800" rtl="0" eaLnBrk="1" latinLnBrk="0" hangingPunct="1">
              <a:lnSpc>
                <a:spcPts val="2400"/>
              </a:lnSpc>
              <a:spcBef>
                <a:spcPts val="375"/>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None/>
            </a:pPr>
            <a:r>
              <a:rPr lang="en-US" sz="2400" b="1">
                <a:solidFill>
                  <a:srgbClr val="1C2460"/>
                </a:solidFill>
                <a:highlight>
                  <a:srgbClr val="FFFFFF"/>
                </a:highlight>
                <a:latin typeface="Calibri"/>
                <a:ea typeface="Calibri"/>
                <a:cs typeface="Calibri"/>
              </a:rPr>
              <a:t>Project Selection Protocol Update:</a:t>
            </a:r>
            <a:endParaRPr lang="en-US"/>
          </a:p>
          <a:p>
            <a:pPr marL="457200" indent="-457200">
              <a:buAutoNum type="arabicPeriod"/>
            </a:pPr>
            <a:r>
              <a:rPr lang="en-US" sz="2400" b="1">
                <a:solidFill>
                  <a:srgbClr val="1C2460"/>
                </a:solidFill>
                <a:highlight>
                  <a:srgbClr val="FFFFFF"/>
                </a:highlight>
                <a:latin typeface="Calibri"/>
                <a:ea typeface="Calibri"/>
                <a:cs typeface="Calibri"/>
              </a:rPr>
              <a:t>No Cost Offers in Residential Solar</a:t>
            </a:r>
            <a:endParaRPr lang="en-US" sz="2400">
              <a:solidFill>
                <a:srgbClr val="1C2460"/>
              </a:solidFill>
              <a:latin typeface="Calibri"/>
              <a:ea typeface="Calibri"/>
              <a:cs typeface="Calibri"/>
            </a:endParaRPr>
          </a:p>
        </p:txBody>
      </p:sp>
    </p:spTree>
    <p:extLst>
      <p:ext uri="{BB962C8B-B14F-4D97-AF65-F5344CB8AC3E}">
        <p14:creationId xmlns:p14="http://schemas.microsoft.com/office/powerpoint/2010/main" val="28596391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B988A-E15A-2C77-9F98-168FD79D811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0E123CD-641F-FA88-79A9-368C1B078BDD}"/>
              </a:ext>
            </a:extLst>
          </p:cNvPr>
          <p:cNvSpPr>
            <a:spLocks noGrp="1"/>
          </p:cNvSpPr>
          <p:nvPr>
            <p:ph idx="1"/>
          </p:nvPr>
        </p:nvSpPr>
        <p:spPr>
          <a:xfrm>
            <a:off x="0" y="1708944"/>
            <a:ext cx="12192000" cy="5519172"/>
          </a:xfrm>
        </p:spPr>
        <p:txBody>
          <a:bodyPr/>
          <a:lstStyle/>
          <a:p>
            <a:pPr marL="0" indent="0">
              <a:buNone/>
              <a:defRPr/>
            </a:pPr>
            <a:endParaRPr lang="en-US">
              <a:solidFill>
                <a:srgbClr val="1C245E"/>
              </a:solidFill>
              <a:latin typeface="Calibri"/>
              <a:ea typeface="Calibri"/>
              <a:cs typeface="Calibri"/>
            </a:endParaRPr>
          </a:p>
          <a:p>
            <a:pPr marL="514350">
              <a:spcBef>
                <a:spcPts val="375"/>
              </a:spcBef>
              <a:buFont typeface="Courier New,monospace"/>
              <a:buChar char="•"/>
              <a:defRPr/>
            </a:pPr>
            <a:r>
              <a:rPr lang="en-US">
                <a:solidFill>
                  <a:srgbClr val="1C245E"/>
                </a:solidFill>
                <a:latin typeface="Calibri"/>
                <a:ea typeface="Calibri"/>
                <a:cs typeface="Calibri"/>
              </a:rPr>
              <a:t>Projects impacted by the early closure of the 2025-2026 Program Year may apply in the 2026-2027 Program Year and receive an additional prioritization point if Project Selection is necessary in the project’s sub-program following the initial submission window </a:t>
            </a:r>
            <a:endParaRPr lang="en-US">
              <a:ea typeface="Calibri" panose="020F0502020204030204" pitchFamily="34" charset="0"/>
              <a:cs typeface="Calibri" panose="020F0502020204030204" pitchFamily="34" charset="0"/>
            </a:endParaRPr>
          </a:p>
          <a:p>
            <a:pPr lvl="1">
              <a:buFont typeface="Courier New,monospace"/>
              <a:buChar char="•"/>
              <a:defRPr/>
            </a:pPr>
            <a:endParaRPr lang="en-US">
              <a:ea typeface="Calibri" panose="020F0502020204030204" pitchFamily="34" charset="0"/>
              <a:cs typeface="Calibri" panose="020F0502020204030204" pitchFamily="34" charset="0"/>
            </a:endParaRPr>
          </a:p>
          <a:p>
            <a:pPr lvl="1">
              <a:buFont typeface="Courier New,monospace"/>
              <a:buChar char="o"/>
              <a:defRPr/>
            </a:pPr>
            <a:endParaRPr lang="en-US"/>
          </a:p>
          <a:p>
            <a:pPr lvl="1">
              <a:buFont typeface="Courier New,monospace"/>
              <a:buChar char="o"/>
              <a:defRPr/>
            </a:pPr>
            <a:endParaRPr lang="en-US" sz="2400" b="1">
              <a:solidFill>
                <a:srgbClr val="1C2460"/>
              </a:solidFill>
              <a:latin typeface="Calibri"/>
              <a:ea typeface="Calibri"/>
              <a:cs typeface="Calibri"/>
            </a:endParaRPr>
          </a:p>
          <a:p>
            <a:pPr lvl="2">
              <a:buFont typeface="Wingdings"/>
              <a:buChar char="§"/>
              <a:defRPr/>
            </a:pPr>
            <a:endParaRPr lang="en-US">
              <a:ea typeface="Calibri"/>
              <a:cs typeface="Calibri"/>
            </a:endParaRPr>
          </a:p>
        </p:txBody>
      </p:sp>
      <p:sp>
        <p:nvSpPr>
          <p:cNvPr id="3" name="Title 2">
            <a:extLst>
              <a:ext uri="{FF2B5EF4-FFF2-40B4-BE49-F238E27FC236}">
                <a16:creationId xmlns:a16="http://schemas.microsoft.com/office/drawing/2014/main" id="{DFC7B520-B230-8C1E-7692-01199923C081}"/>
              </a:ext>
            </a:extLst>
          </p:cNvPr>
          <p:cNvSpPr>
            <a:spLocks noGrp="1"/>
          </p:cNvSpPr>
          <p:nvPr>
            <p:ph type="title"/>
          </p:nvPr>
        </p:nvSpPr>
        <p:spPr/>
        <p:txBody>
          <a:bodyPr/>
          <a:lstStyle/>
          <a:p>
            <a:r>
              <a:rPr lang="en-US">
                <a:latin typeface="Calibri"/>
                <a:ea typeface="Calibri"/>
                <a:cs typeface="Rubik"/>
              </a:rPr>
              <a:t>Project Selection Protocol Updates</a:t>
            </a:r>
            <a:endParaRPr lang="en-US"/>
          </a:p>
        </p:txBody>
      </p:sp>
      <p:sp>
        <p:nvSpPr>
          <p:cNvPr id="7" name="Content Placeholder 1">
            <a:extLst>
              <a:ext uri="{FF2B5EF4-FFF2-40B4-BE49-F238E27FC236}">
                <a16:creationId xmlns:a16="http://schemas.microsoft.com/office/drawing/2014/main" id="{0AA983BB-9BC2-4B30-51B9-B0C7D4CE8B08}"/>
              </a:ext>
            </a:extLst>
          </p:cNvPr>
          <p:cNvSpPr txBox="1">
            <a:spLocks/>
          </p:cNvSpPr>
          <p:nvPr/>
        </p:nvSpPr>
        <p:spPr>
          <a:xfrm>
            <a:off x="0" y="1248401"/>
            <a:ext cx="12192000" cy="5493486"/>
          </a:xfrm>
          <a:prstGeom prst="rect">
            <a:avLst/>
          </a:prstGeom>
        </p:spPr>
        <p:txBody>
          <a:bodyPr vert="horz" lIns="548640" tIns="548640" rIns="548640" bIns="548640" rtlCol="0" anchor="t">
            <a:noAutofit/>
          </a:bodyPr>
          <a:lstStyle>
            <a:lvl1pPr marL="171450" indent="-171450" algn="l" defTabSz="685800" rtl="0" eaLnBrk="1" latinLnBrk="0" hangingPunct="1">
              <a:lnSpc>
                <a:spcPts val="2400"/>
              </a:lnSpc>
              <a:spcBef>
                <a:spcPts val="750"/>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1pPr>
            <a:lvl2pPr marL="514350" indent="-171450" algn="l" defTabSz="685800" rtl="0" eaLnBrk="1" latinLnBrk="0" hangingPunct="1">
              <a:lnSpc>
                <a:spcPts val="2400"/>
              </a:lnSpc>
              <a:spcBef>
                <a:spcPts val="375"/>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2pPr>
            <a:lvl3pPr marL="857250" indent="-171450" algn="l" defTabSz="685800" rtl="0" eaLnBrk="1" latinLnBrk="0" hangingPunct="1">
              <a:lnSpc>
                <a:spcPts val="2400"/>
              </a:lnSpc>
              <a:spcBef>
                <a:spcPts val="375"/>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3pPr>
            <a:lvl4pPr marL="1200150" indent="-171450" algn="l" defTabSz="685800" rtl="0" eaLnBrk="1" latinLnBrk="0" hangingPunct="1">
              <a:lnSpc>
                <a:spcPts val="2400"/>
              </a:lnSpc>
              <a:spcBef>
                <a:spcPts val="375"/>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4pPr>
            <a:lvl5pPr marL="1543050" indent="-171450" algn="l" defTabSz="685800" rtl="0" eaLnBrk="1" latinLnBrk="0" hangingPunct="1">
              <a:lnSpc>
                <a:spcPts val="2400"/>
              </a:lnSpc>
              <a:spcBef>
                <a:spcPts val="375"/>
              </a:spcBef>
              <a:buClr>
                <a:srgbClr val="E04E22"/>
              </a:buClr>
              <a:buSzPct val="100000"/>
              <a:buFont typeface="Arial" panose="020B0604020202020204" pitchFamily="34" charset="0"/>
              <a:buChar char="•"/>
              <a:defRPr sz="2100" b="0" i="0" kern="1200" spc="150" baseline="0">
                <a:solidFill>
                  <a:schemeClr val="tx2"/>
                </a:solidFill>
                <a:latin typeface="Calibri" panose="020F050202020403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None/>
            </a:pPr>
            <a:r>
              <a:rPr lang="en-US" sz="2400" b="1">
                <a:solidFill>
                  <a:srgbClr val="1C2460"/>
                </a:solidFill>
                <a:highlight>
                  <a:srgbClr val="FFFFFF"/>
                </a:highlight>
                <a:latin typeface="Calibri"/>
                <a:ea typeface="Calibri"/>
                <a:cs typeface="Calibri"/>
              </a:rPr>
              <a:t>Project Selection Protocol Update:</a:t>
            </a:r>
            <a:endParaRPr lang="en-US"/>
          </a:p>
          <a:p>
            <a:pPr marL="457200" indent="-457200">
              <a:buAutoNum type="arabicPeriod"/>
            </a:pPr>
            <a:r>
              <a:rPr lang="en-US" sz="2400" b="1">
                <a:solidFill>
                  <a:srgbClr val="1C2460"/>
                </a:solidFill>
                <a:highlight>
                  <a:srgbClr val="FFFFFF"/>
                </a:highlight>
                <a:latin typeface="Calibri"/>
                <a:ea typeface="Calibri"/>
                <a:cs typeface="Calibri"/>
              </a:rPr>
              <a:t>PY26 Carryover Prioritization</a:t>
            </a:r>
            <a:endParaRPr lang="en-US" sz="2400">
              <a:solidFill>
                <a:srgbClr val="1C2460"/>
              </a:solidFill>
              <a:latin typeface="Calibri"/>
              <a:ea typeface="Calibri"/>
              <a:cs typeface="Calibri"/>
            </a:endParaRPr>
          </a:p>
        </p:txBody>
      </p:sp>
    </p:spTree>
    <p:extLst>
      <p:ext uri="{BB962C8B-B14F-4D97-AF65-F5344CB8AC3E}">
        <p14:creationId xmlns:p14="http://schemas.microsoft.com/office/powerpoint/2010/main" val="16098102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9FC7E8E-A357-4DA4-BBC6-5240860DCBA2}"/>
              </a:ext>
            </a:extLst>
          </p:cNvPr>
          <p:cNvSpPr>
            <a:spLocks noGrp="1"/>
          </p:cNvSpPr>
          <p:nvPr>
            <p:ph type="ctrTitle"/>
          </p:nvPr>
        </p:nvSpPr>
        <p:spPr>
          <a:xfrm>
            <a:off x="0" y="3347874"/>
            <a:ext cx="12192000" cy="2031325"/>
          </a:xfrm>
        </p:spPr>
        <p:txBody>
          <a:bodyPr/>
          <a:lstStyle/>
          <a:p>
            <a:r>
              <a:rPr lang="en-US">
                <a:latin typeface="Calibri"/>
                <a:ea typeface="Calibri"/>
                <a:cs typeface="Rubik"/>
              </a:rPr>
              <a:t>Q&amp;A</a:t>
            </a:r>
            <a:endParaRPr lang="en-US">
              <a:latin typeface="Calibri"/>
            </a:endParaRPr>
          </a:p>
        </p:txBody>
      </p:sp>
      <p:sp>
        <p:nvSpPr>
          <p:cNvPr id="11" name="Slide Number Placeholder 5">
            <a:extLst>
              <a:ext uri="{FF2B5EF4-FFF2-40B4-BE49-F238E27FC236}">
                <a16:creationId xmlns:a16="http://schemas.microsoft.com/office/drawing/2014/main" id="{E924801C-725C-4B83-BCBC-3334FDD34CC0}"/>
              </a:ext>
            </a:extLst>
          </p:cNvPr>
          <p:cNvSpPr>
            <a:spLocks noGrp="1"/>
          </p:cNvSpPr>
          <p:nvPr>
            <p:ph type="sldNum" sz="quarter" idx="4"/>
          </p:nvPr>
        </p:nvSpPr>
        <p:spPr>
          <a:prstGeom prst="rect">
            <a:avLst/>
          </a:prstGeom>
        </p:spPr>
        <p:txBody>
          <a:bodyPr lIns="0" tIns="0" rIns="548640" bIns="0" anchor="t" anchorCtr="0"/>
          <a:lstStyle>
            <a:lvl1pPr algn="r">
              <a:defRPr sz="750" b="0" i="0">
                <a:solidFill>
                  <a:schemeClr val="bg1"/>
                </a:solidFill>
                <a:latin typeface="Consolas" panose="020B0609020204030204" pitchFamily="49" charset="0"/>
              </a:defRPr>
            </a:lvl1pPr>
          </a:lstStyle>
          <a:p>
            <a:fld id="{B8541C84-BF73-6741-B68C-095B6B4FF560}" type="slidenum">
              <a:rPr lang="en-US" smtClean="0"/>
              <a:pPr/>
              <a:t>26</a:t>
            </a:fld>
            <a:endParaRPr lang="en-US"/>
          </a:p>
        </p:txBody>
      </p:sp>
    </p:spTree>
    <p:extLst>
      <p:ext uri="{BB962C8B-B14F-4D97-AF65-F5344CB8AC3E}">
        <p14:creationId xmlns:p14="http://schemas.microsoft.com/office/powerpoint/2010/main" val="40953599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60D74-74F0-0E02-D04A-F8CB79D88ED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E8FA479-2471-8C1E-F180-9B4D588AB86A}"/>
              </a:ext>
            </a:extLst>
          </p:cNvPr>
          <p:cNvSpPr>
            <a:spLocks noGrp="1"/>
          </p:cNvSpPr>
          <p:nvPr>
            <p:ph idx="1"/>
          </p:nvPr>
        </p:nvSpPr>
        <p:spPr>
          <a:xfrm>
            <a:off x="0" y="833826"/>
            <a:ext cx="12192000" cy="6024173"/>
          </a:xfrm>
        </p:spPr>
        <p:txBody>
          <a:bodyPr/>
          <a:lstStyle/>
          <a:p>
            <a:pPr marL="342900" lvl="1" indent="0">
              <a:lnSpc>
                <a:spcPct val="100000"/>
              </a:lnSpc>
              <a:buNone/>
            </a:pPr>
            <a:endParaRPr lang="en-US">
              <a:solidFill>
                <a:srgbClr val="1C2460"/>
              </a:solidFill>
              <a:ea typeface="Calibri" panose="020F0502020204030204" pitchFamily="34" charset="0"/>
              <a:cs typeface="Calibri" panose="020F0502020204030204" pitchFamily="34" charset="0"/>
            </a:endParaRPr>
          </a:p>
          <a:p>
            <a:pPr>
              <a:lnSpc>
                <a:spcPct val="100000"/>
              </a:lnSpc>
            </a:pPr>
            <a:r>
              <a:rPr lang="en-US" b="1">
                <a:solidFill>
                  <a:srgbClr val="1C2460"/>
                </a:solidFill>
                <a:latin typeface="Calibri"/>
                <a:cs typeface="Calibri"/>
              </a:rPr>
              <a:t>Next Meeting: </a:t>
            </a:r>
            <a:endParaRPr lang="en-US" b="1">
              <a:solidFill>
                <a:srgbClr val="1C2460"/>
              </a:solidFill>
              <a:latin typeface="Calibri"/>
              <a:ea typeface="Calibri"/>
              <a:cs typeface="Calibri"/>
            </a:endParaRPr>
          </a:p>
          <a:p>
            <a:pPr lvl="1">
              <a:lnSpc>
                <a:spcPct val="100000"/>
              </a:lnSpc>
            </a:pPr>
            <a:r>
              <a:rPr lang="en-US">
                <a:solidFill>
                  <a:srgbClr val="1C2460"/>
                </a:solidFill>
                <a:latin typeface="Calibri"/>
                <a:cs typeface="Calibri"/>
              </a:rPr>
              <a:t>This is the last meeting for the PY 25/26 program year. The next meeting will take place in the fall. </a:t>
            </a:r>
            <a:endParaRPr lang="en-US">
              <a:solidFill>
                <a:srgbClr val="1C2460"/>
              </a:solidFill>
              <a:latin typeface="Calibri"/>
              <a:ea typeface="Calibri"/>
              <a:cs typeface="Calibri"/>
            </a:endParaRPr>
          </a:p>
          <a:p>
            <a:pPr>
              <a:lnSpc>
                <a:spcPct val="100000"/>
              </a:lnSpc>
            </a:pPr>
            <a:endParaRPr lang="en-US" b="1">
              <a:solidFill>
                <a:srgbClr val="1C2460"/>
              </a:solidFill>
              <a:latin typeface="Calibri"/>
              <a:ea typeface="Calibri"/>
              <a:cs typeface="Calibri"/>
            </a:endParaRPr>
          </a:p>
          <a:p>
            <a:pPr>
              <a:lnSpc>
                <a:spcPct val="100000"/>
              </a:lnSpc>
            </a:pPr>
            <a:r>
              <a:rPr lang="en-US" b="1">
                <a:solidFill>
                  <a:srgbClr val="1C2460"/>
                </a:solidFill>
                <a:latin typeface="Calibri"/>
                <a:ea typeface="Calibri"/>
                <a:cs typeface="Calibri"/>
              </a:rPr>
              <a:t>Sign-up for ILSFA emails: </a:t>
            </a:r>
            <a:endParaRPr lang="en-US">
              <a:solidFill>
                <a:srgbClr val="202025"/>
              </a:solidFill>
              <a:latin typeface="Calibri"/>
              <a:ea typeface="Calibri"/>
              <a:cs typeface="Calibri"/>
            </a:endParaRPr>
          </a:p>
          <a:p>
            <a:pPr lvl="1">
              <a:lnSpc>
                <a:spcPct val="100000"/>
              </a:lnSpc>
            </a:pPr>
            <a:r>
              <a:rPr lang="en-US">
                <a:solidFill>
                  <a:srgbClr val="1C2460"/>
                </a:solidFill>
                <a:latin typeface="Calibri"/>
                <a:ea typeface="Calibri"/>
                <a:cs typeface="Calibri"/>
                <a:hlinkClick r:id="rId3"/>
              </a:rPr>
              <a:t>https://www.illinoissfa.com/stay-updated/</a:t>
            </a:r>
            <a:endParaRPr lang="en-US">
              <a:solidFill>
                <a:srgbClr val="1C245E"/>
              </a:solidFill>
              <a:latin typeface="Calibri"/>
              <a:ea typeface="Calibri"/>
              <a:cs typeface="Calibri"/>
            </a:endParaRPr>
          </a:p>
          <a:p>
            <a:pPr lvl="1">
              <a:lnSpc>
                <a:spcPct val="100000"/>
              </a:lnSpc>
            </a:pPr>
            <a:endParaRPr lang="en-US">
              <a:solidFill>
                <a:srgbClr val="1C2460"/>
              </a:solidFill>
              <a:latin typeface="Calibri"/>
              <a:ea typeface="Calibri"/>
              <a:cs typeface="Calibri"/>
            </a:endParaRPr>
          </a:p>
        </p:txBody>
      </p:sp>
      <p:sp>
        <p:nvSpPr>
          <p:cNvPr id="4" name="Title 3">
            <a:extLst>
              <a:ext uri="{FF2B5EF4-FFF2-40B4-BE49-F238E27FC236}">
                <a16:creationId xmlns:a16="http://schemas.microsoft.com/office/drawing/2014/main" id="{BDA56ED2-7DAD-C560-413A-C72A330D4462}"/>
              </a:ext>
            </a:extLst>
          </p:cNvPr>
          <p:cNvSpPr>
            <a:spLocks noGrp="1"/>
          </p:cNvSpPr>
          <p:nvPr>
            <p:ph type="title"/>
          </p:nvPr>
        </p:nvSpPr>
        <p:spPr>
          <a:xfrm>
            <a:off x="0" y="0"/>
            <a:ext cx="12188952" cy="1354217"/>
          </a:xfrm>
        </p:spPr>
        <p:txBody>
          <a:bodyPr/>
          <a:lstStyle/>
          <a:p>
            <a:r>
              <a:rPr lang="en-US" sz="2800">
                <a:latin typeface="Calibri"/>
                <a:cs typeface="Rubik"/>
              </a:rPr>
              <a:t>Next Steps </a:t>
            </a:r>
          </a:p>
        </p:txBody>
      </p:sp>
      <p:sp>
        <p:nvSpPr>
          <p:cNvPr id="5" name="Rectangle 1">
            <a:extLst>
              <a:ext uri="{FF2B5EF4-FFF2-40B4-BE49-F238E27FC236}">
                <a16:creationId xmlns:a16="http://schemas.microsoft.com/office/drawing/2014/main" id="{5251E301-0DAD-DA7A-74F0-5D598B3504C5}"/>
              </a:ext>
            </a:extLst>
          </p:cNvPr>
          <p:cNvSpPr>
            <a:spLocks noChangeArrowheads="1"/>
          </p:cNvSpPr>
          <p:nvPr/>
        </p:nvSpPr>
        <p:spPr bwMode="auto">
          <a:xfrm>
            <a:off x="3905250" y="24542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rPr>
              <a:t> </a:t>
            </a:r>
            <a:endParaRPr kumimoji="0" lang="en-US" altLang="en-US" sz="1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086802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3204A06-0967-DDDF-4FE1-F91ACD7D5BB4}"/>
              </a:ext>
            </a:extLst>
          </p:cNvPr>
          <p:cNvSpPr>
            <a:spLocks noGrp="1"/>
          </p:cNvSpPr>
          <p:nvPr>
            <p:ph type="ctrTitle"/>
          </p:nvPr>
        </p:nvSpPr>
        <p:spPr/>
        <p:txBody>
          <a:bodyPr/>
          <a:lstStyle/>
          <a:p>
            <a:r>
              <a:rPr lang="en-US">
                <a:latin typeface="Calibri"/>
                <a:ea typeface="Calibri"/>
                <a:cs typeface="Rubik"/>
              </a:rPr>
              <a:t>Thank you for your time!</a:t>
            </a:r>
          </a:p>
        </p:txBody>
      </p:sp>
    </p:spTree>
    <p:extLst>
      <p:ext uri="{BB962C8B-B14F-4D97-AF65-F5344CB8AC3E}">
        <p14:creationId xmlns:p14="http://schemas.microsoft.com/office/powerpoint/2010/main" val="2122837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A841F-6A9A-4805-5E69-8D466C8C6E94}"/>
            </a:ext>
          </a:extLst>
        </p:cNvPr>
        <p:cNvGrpSpPr/>
        <p:nvPr/>
      </p:nvGrpSpPr>
      <p:grpSpPr>
        <a:xfrm>
          <a:off x="0" y="0"/>
          <a:ext cx="0" cy="0"/>
          <a:chOff x="0" y="0"/>
          <a:chExt cx="0" cy="0"/>
        </a:xfrm>
      </p:grpSpPr>
      <p:sp>
        <p:nvSpPr>
          <p:cNvPr id="6" name="Content Placeholder 5">
            <a:extLst>
              <a:ext uri="{FF2B5EF4-FFF2-40B4-BE49-F238E27FC236}">
                <a16:creationId xmlns:a16="http://schemas.microsoft.com/office/drawing/2014/main" id="{435D79FD-D045-99C0-7FA9-56FCFCB9371B}"/>
              </a:ext>
            </a:extLst>
          </p:cNvPr>
          <p:cNvSpPr>
            <a:spLocks noGrp="1"/>
          </p:cNvSpPr>
          <p:nvPr>
            <p:ph idx="1"/>
          </p:nvPr>
        </p:nvSpPr>
        <p:spPr/>
        <p:txBody>
          <a:bodyPr/>
          <a:lstStyle/>
          <a:p>
            <a:pPr marL="385445" indent="-385445"/>
            <a:r>
              <a:rPr lang="en-US" sz="2400" b="1">
                <a:latin typeface="Calibri"/>
                <a:ea typeface="Calibri"/>
                <a:cs typeface="Calibri"/>
              </a:rPr>
              <a:t>Be kind and use mute.</a:t>
            </a:r>
            <a:endParaRPr lang="en-US" sz="2400">
              <a:latin typeface="Calibri"/>
              <a:ea typeface="Calibri"/>
              <a:cs typeface="Calibri"/>
            </a:endParaRPr>
          </a:p>
          <a:p>
            <a:pPr marL="728345" lvl="1" indent="-385445"/>
            <a:r>
              <a:rPr lang="en-US">
                <a:latin typeface="Calibri"/>
                <a:ea typeface="Calibri"/>
                <a:cs typeface="Calibri"/>
              </a:rPr>
              <a:t>Please put yourself on mute while presentations are taking place.</a:t>
            </a:r>
            <a:endParaRPr lang="en-US">
              <a:ea typeface="Calibri" panose="020F0502020204030204" pitchFamily="34" charset="0"/>
              <a:cs typeface="Calibri" panose="020F0502020204030204" pitchFamily="34" charset="0"/>
            </a:endParaRPr>
          </a:p>
          <a:p>
            <a:pPr marL="385445" indent="-385445"/>
            <a:r>
              <a:rPr lang="en-US" sz="2400" b="1">
                <a:latin typeface="Calibri"/>
                <a:ea typeface="Calibri"/>
                <a:cs typeface="Calibri"/>
              </a:rPr>
              <a:t>Raise your hand or put your question in the chat.</a:t>
            </a:r>
            <a:endParaRPr lang="en-US" sz="2400">
              <a:ea typeface="Calibri"/>
              <a:cs typeface="Calibri"/>
            </a:endParaRPr>
          </a:p>
          <a:p>
            <a:pPr marL="728345" lvl="1" indent="-385445"/>
            <a:r>
              <a:rPr lang="en-US">
                <a:latin typeface="Calibri"/>
                <a:ea typeface="Calibri"/>
                <a:cs typeface="Calibri"/>
              </a:rPr>
              <a:t>Use the “raise your hand” icon to indicate you have a question or share your question in the chat. We will address all questions.</a:t>
            </a:r>
            <a:endParaRPr lang="en-US">
              <a:ea typeface="Calibri" panose="020F0502020204030204" pitchFamily="34" charset="0"/>
              <a:cs typeface="Calibri" panose="020F0502020204030204" pitchFamily="34" charset="0"/>
            </a:endParaRPr>
          </a:p>
          <a:p>
            <a:pPr marL="728345" lvl="1" indent="-385445"/>
            <a:endParaRPr lang="en-US">
              <a:ea typeface="Calibri" panose="020F0502020204030204" pitchFamily="34" charset="0"/>
              <a:cs typeface="Calibri" panose="020F0502020204030204" pitchFamily="34" charset="0"/>
            </a:endParaRPr>
          </a:p>
          <a:p>
            <a:pPr marL="385445" indent="-385445"/>
            <a:r>
              <a:rPr lang="en-US" sz="2400" b="1">
                <a:latin typeface="Calibri"/>
                <a:ea typeface="Calibri"/>
                <a:cs typeface="Calibri"/>
              </a:rPr>
              <a:t>Be present.</a:t>
            </a:r>
            <a:endParaRPr lang="en-US" sz="2400">
              <a:solidFill>
                <a:srgbClr val="202025"/>
              </a:solidFill>
              <a:ea typeface="Calibri" panose="020F0502020204030204" pitchFamily="34" charset="0"/>
              <a:cs typeface="Calibri" panose="020F0502020204030204" pitchFamily="34" charset="0"/>
            </a:endParaRPr>
          </a:p>
          <a:p>
            <a:pPr marL="728345" lvl="1" indent="-385445"/>
            <a:r>
              <a:rPr lang="en-US">
                <a:latin typeface="Calibri"/>
                <a:ea typeface="Calibri"/>
                <a:cs typeface="Calibri"/>
              </a:rPr>
              <a:t>Please be on camera and focus on this meeting only.</a:t>
            </a:r>
            <a:endParaRPr lang="en-US">
              <a:ea typeface="Calibri"/>
              <a:cs typeface="Calibri"/>
            </a:endParaRPr>
          </a:p>
        </p:txBody>
      </p:sp>
      <p:sp>
        <p:nvSpPr>
          <p:cNvPr id="3" name="Title 2">
            <a:extLst>
              <a:ext uri="{FF2B5EF4-FFF2-40B4-BE49-F238E27FC236}">
                <a16:creationId xmlns:a16="http://schemas.microsoft.com/office/drawing/2014/main" id="{A30ACF24-0F2D-659E-3C99-C0A3725473BC}"/>
              </a:ext>
            </a:extLst>
          </p:cNvPr>
          <p:cNvSpPr>
            <a:spLocks noGrp="1"/>
          </p:cNvSpPr>
          <p:nvPr>
            <p:ph type="ctrTitle"/>
          </p:nvPr>
        </p:nvSpPr>
        <p:spPr>
          <a:xfrm>
            <a:off x="0" y="1"/>
            <a:ext cx="6096000" cy="2789995"/>
          </a:xfrm>
        </p:spPr>
        <p:txBody>
          <a:bodyPr/>
          <a:lstStyle/>
          <a:p>
            <a:r>
              <a:rPr lang="en-US" sz="4000">
                <a:latin typeface="Calibri"/>
                <a:ea typeface="Calibri"/>
                <a:cs typeface="Rubik"/>
              </a:rPr>
              <a:t>Housekeeping and</a:t>
            </a:r>
            <a:br>
              <a:rPr lang="en-US" sz="4000">
                <a:latin typeface="Calibri"/>
                <a:ea typeface="Calibri"/>
                <a:cs typeface="Rubik"/>
              </a:rPr>
            </a:br>
            <a:r>
              <a:rPr lang="en-US" sz="4000">
                <a:latin typeface="Calibri"/>
                <a:ea typeface="Calibri"/>
                <a:cs typeface="Rubik"/>
              </a:rPr>
              <a:t>Ground Rules</a:t>
            </a:r>
          </a:p>
        </p:txBody>
      </p:sp>
    </p:spTree>
    <p:extLst>
      <p:ext uri="{BB962C8B-B14F-4D97-AF65-F5344CB8AC3E}">
        <p14:creationId xmlns:p14="http://schemas.microsoft.com/office/powerpoint/2010/main" val="2643474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27C59-103D-310C-0B83-2DD78B219EE3}"/>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C451E8A3-756D-5396-1A28-4506340F2B28}"/>
              </a:ext>
            </a:extLst>
          </p:cNvPr>
          <p:cNvSpPr>
            <a:spLocks noGrp="1"/>
          </p:cNvSpPr>
          <p:nvPr>
            <p:ph type="ctrTitle"/>
          </p:nvPr>
        </p:nvSpPr>
        <p:spPr>
          <a:xfrm>
            <a:off x="0" y="3375306"/>
            <a:ext cx="12192000" cy="2031325"/>
          </a:xfrm>
        </p:spPr>
        <p:txBody>
          <a:bodyPr/>
          <a:lstStyle/>
          <a:p>
            <a:r>
              <a:rPr lang="en-US">
                <a:latin typeface="Calibri"/>
                <a:ea typeface="Calibri"/>
                <a:cs typeface="Rubik"/>
              </a:rPr>
              <a:t>Last Meeting Recap and Committee Updates</a:t>
            </a:r>
            <a:endParaRPr lang="en-US">
              <a:ea typeface="Calibri"/>
            </a:endParaRPr>
          </a:p>
        </p:txBody>
      </p:sp>
      <p:sp>
        <p:nvSpPr>
          <p:cNvPr id="11" name="Slide Number Placeholder 5">
            <a:extLst>
              <a:ext uri="{FF2B5EF4-FFF2-40B4-BE49-F238E27FC236}">
                <a16:creationId xmlns:a16="http://schemas.microsoft.com/office/drawing/2014/main" id="{9A02268E-FC48-B8F3-5B2A-68E51A777BBB}"/>
              </a:ext>
            </a:extLst>
          </p:cNvPr>
          <p:cNvSpPr>
            <a:spLocks noGrp="1"/>
          </p:cNvSpPr>
          <p:nvPr>
            <p:ph type="sldNum" sz="quarter" idx="4"/>
          </p:nvPr>
        </p:nvSpPr>
        <p:spPr>
          <a:prstGeom prst="rect">
            <a:avLst/>
          </a:prstGeom>
        </p:spPr>
        <p:txBody>
          <a:bodyPr lIns="0" tIns="0" rIns="548640" bIns="0" anchor="t" anchorCtr="0"/>
          <a:lstStyle>
            <a:lvl1pPr algn="r">
              <a:defRPr sz="750" b="0" i="0">
                <a:solidFill>
                  <a:schemeClr val="bg1"/>
                </a:solidFill>
                <a:latin typeface="Consolas" panose="020B0609020204030204" pitchFamily="49" charset="0"/>
              </a:defRPr>
            </a:lvl1pPr>
          </a:lstStyle>
          <a:p>
            <a:fld id="{B8541C84-BF73-6741-B68C-095B6B4FF560}" type="slidenum">
              <a:rPr lang="en-US" smtClean="0"/>
              <a:pPr/>
              <a:t>4</a:t>
            </a:fld>
            <a:endParaRPr lang="en-US"/>
          </a:p>
        </p:txBody>
      </p:sp>
      <p:sp>
        <p:nvSpPr>
          <p:cNvPr id="3" name="TextBox 2">
            <a:extLst>
              <a:ext uri="{FF2B5EF4-FFF2-40B4-BE49-F238E27FC236}">
                <a16:creationId xmlns:a16="http://schemas.microsoft.com/office/drawing/2014/main" id="{69C1E172-6D01-E2F3-6D1D-E158EBE5A053}"/>
              </a:ext>
            </a:extLst>
          </p:cNvPr>
          <p:cNvSpPr txBox="1"/>
          <p:nvPr/>
        </p:nvSpPr>
        <p:spPr>
          <a:xfrm>
            <a:off x="469828" y="4696427"/>
            <a:ext cx="686365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latin typeface="Calibri"/>
                <a:ea typeface="Calibri"/>
                <a:cs typeface="Calibri"/>
              </a:rPr>
              <a:t>Patrice McFarlin, Principal, </a:t>
            </a:r>
            <a:r>
              <a:rPr lang="en-US" err="1">
                <a:solidFill>
                  <a:schemeClr val="bg1"/>
                </a:solidFill>
                <a:latin typeface="Calibri"/>
                <a:ea typeface="Calibri"/>
                <a:cs typeface="Calibri"/>
              </a:rPr>
              <a:t>Encolor</a:t>
            </a:r>
            <a:endParaRPr lang="en-US" err="1">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22788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50FAF-671B-F2ED-EA3C-7E90489AC55E}"/>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0A4F73F-436B-D0DF-4FF6-A93E381C0B8D}"/>
              </a:ext>
            </a:extLst>
          </p:cNvPr>
          <p:cNvSpPr>
            <a:spLocks noGrp="1"/>
          </p:cNvSpPr>
          <p:nvPr>
            <p:ph idx="1"/>
          </p:nvPr>
        </p:nvSpPr>
        <p:spPr>
          <a:xfrm>
            <a:off x="0" y="1130082"/>
            <a:ext cx="12192000" cy="5742431"/>
          </a:xfrm>
        </p:spPr>
        <p:txBody>
          <a:bodyPr/>
          <a:lstStyle/>
          <a:p>
            <a:pPr marL="0" indent="0">
              <a:buNone/>
            </a:pPr>
            <a:r>
              <a:rPr lang="en-US" b="1">
                <a:latin typeface="Calibri"/>
                <a:ea typeface="Calibri"/>
                <a:cs typeface="Calibri"/>
              </a:rPr>
              <a:t>February 2026 Meeting</a:t>
            </a:r>
            <a:endParaRPr lang="en-US">
              <a:ea typeface="Calibri" panose="020F0502020204030204" pitchFamily="34" charset="0"/>
              <a:cs typeface="Calibri" panose="020F0502020204030204" pitchFamily="34" charset="0"/>
            </a:endParaRPr>
          </a:p>
          <a:p>
            <a:pPr lvl="1"/>
            <a:r>
              <a:rPr lang="en-US">
                <a:latin typeface="Calibri"/>
                <a:ea typeface="Calibri"/>
                <a:cs typeface="Calibri"/>
              </a:rPr>
              <a:t>Member Attendance </a:t>
            </a:r>
            <a:endParaRPr lang="en-US">
              <a:ea typeface="Calibri" panose="020F0502020204030204" pitchFamily="34" charset="0"/>
              <a:cs typeface="Calibri" panose="020F0502020204030204" pitchFamily="34" charset="0"/>
            </a:endParaRPr>
          </a:p>
          <a:p>
            <a:pPr lvl="2">
              <a:buFont typeface="Wingdings" panose="020B0604020202020204" pitchFamily="34" charset="0"/>
              <a:buChar char="§"/>
            </a:pPr>
            <a:r>
              <a:rPr lang="en-US">
                <a:latin typeface="Calibri"/>
                <a:ea typeface="Calibri"/>
                <a:cs typeface="Calibri"/>
              </a:rPr>
              <a:t>16 members attended</a:t>
            </a:r>
            <a:endParaRPr lang="en-US">
              <a:ea typeface="Calibri" panose="020F0502020204030204" pitchFamily="34" charset="0"/>
              <a:cs typeface="Calibri" panose="020F0502020204030204" pitchFamily="34" charset="0"/>
            </a:endParaRPr>
          </a:p>
          <a:p>
            <a:pPr lvl="1">
              <a:buFont typeface="Wingdings,sans-serif" panose="020B0604020202020204" pitchFamily="34" charset="0"/>
              <a:buChar char="§"/>
            </a:pPr>
            <a:r>
              <a:rPr lang="en-US">
                <a:latin typeface="Calibri"/>
                <a:ea typeface="Calibri"/>
                <a:cs typeface="Calibri"/>
              </a:rPr>
              <a:t>Meeting topics</a:t>
            </a:r>
          </a:p>
          <a:p>
            <a:pPr lvl="2">
              <a:buFont typeface="Wingdings,sans-serif" panose="020B0604020202020204" pitchFamily="34" charset="0"/>
              <a:buChar char="§"/>
            </a:pPr>
            <a:r>
              <a:rPr lang="en-US">
                <a:latin typeface="Calibri"/>
                <a:ea typeface="Calibri"/>
                <a:cs typeface="Calibri"/>
              </a:rPr>
              <a:t>Topic 1: Grassroots Education</a:t>
            </a:r>
          </a:p>
          <a:p>
            <a:pPr lvl="2">
              <a:buFont typeface="Wingdings,sans-serif" panose="020B0604020202020204" pitchFamily="34" charset="0"/>
              <a:buChar char="§"/>
            </a:pPr>
            <a:r>
              <a:rPr lang="en-US">
                <a:latin typeface="Calibri"/>
                <a:ea typeface="Calibri"/>
                <a:cs typeface="Calibri"/>
              </a:rPr>
              <a:t>Topic 2: Participant Referral Process</a:t>
            </a:r>
          </a:p>
          <a:p>
            <a:pPr marL="0" indent="0">
              <a:buNone/>
            </a:pPr>
            <a:endParaRPr lang="en-US" b="1">
              <a:latin typeface="Calibri"/>
              <a:ea typeface="Calibri"/>
              <a:cs typeface="Calibri"/>
            </a:endParaRPr>
          </a:p>
          <a:p>
            <a:pPr marL="0" indent="0">
              <a:buNone/>
            </a:pPr>
            <a:r>
              <a:rPr lang="en-US" b="1">
                <a:latin typeface="Calibri"/>
                <a:ea typeface="Calibri"/>
                <a:cs typeface="Calibri"/>
              </a:rPr>
              <a:t>March 2026 Special Meeting</a:t>
            </a:r>
            <a:endParaRPr lang="en-US">
              <a:solidFill>
                <a:srgbClr val="202025"/>
              </a:solidFill>
              <a:latin typeface="Calibri"/>
              <a:ea typeface="Calibri"/>
              <a:cs typeface="Calibri"/>
            </a:endParaRPr>
          </a:p>
          <a:p>
            <a:pPr lvl="1"/>
            <a:r>
              <a:rPr lang="en-US">
                <a:latin typeface="Calibri"/>
                <a:ea typeface="Calibri"/>
                <a:cs typeface="Calibri"/>
              </a:rPr>
              <a:t>Member Attendance </a:t>
            </a:r>
            <a:endParaRPr lang="en-US">
              <a:solidFill>
                <a:srgbClr val="202025"/>
              </a:solidFill>
              <a:latin typeface="Calibri"/>
              <a:ea typeface="Calibri"/>
              <a:cs typeface="Calibri"/>
            </a:endParaRPr>
          </a:p>
          <a:p>
            <a:pPr lvl="2">
              <a:buFont typeface="Wingdings,sans-serif" panose="020B0604020202020204" pitchFamily="34" charset="0"/>
              <a:buChar char="§"/>
            </a:pPr>
            <a:r>
              <a:rPr lang="en-US">
                <a:latin typeface="Calibri"/>
                <a:ea typeface="Calibri"/>
                <a:cs typeface="Calibri"/>
              </a:rPr>
              <a:t>10 members attended</a:t>
            </a:r>
            <a:endParaRPr lang="en-US">
              <a:solidFill>
                <a:srgbClr val="202025"/>
              </a:solidFill>
              <a:latin typeface="Calibri"/>
              <a:ea typeface="Calibri"/>
              <a:cs typeface="Calibri"/>
            </a:endParaRPr>
          </a:p>
          <a:p>
            <a:pPr lvl="1">
              <a:buFont typeface="Wingdings,sans-serif" panose="020B0604020202020204" pitchFamily="34" charset="0"/>
              <a:buChar char="§"/>
            </a:pPr>
            <a:r>
              <a:rPr lang="en-US">
                <a:latin typeface="Calibri"/>
                <a:ea typeface="Calibri"/>
                <a:cs typeface="Calibri"/>
              </a:rPr>
              <a:t>Meeting topics</a:t>
            </a:r>
            <a:endParaRPr lang="en-US">
              <a:solidFill>
                <a:srgbClr val="202025"/>
              </a:solidFill>
              <a:latin typeface="Calibri"/>
              <a:ea typeface="Calibri"/>
              <a:cs typeface="Calibri"/>
            </a:endParaRPr>
          </a:p>
          <a:p>
            <a:pPr lvl="2">
              <a:buFont typeface="Wingdings,sans-serif" panose="020B0604020202020204" pitchFamily="34" charset="0"/>
              <a:buChar char="§"/>
            </a:pPr>
            <a:r>
              <a:rPr lang="en-US">
                <a:latin typeface="Calibri"/>
                <a:ea typeface="Calibri"/>
                <a:cs typeface="Calibri"/>
              </a:rPr>
              <a:t>Topic: Low Income Discount</a:t>
            </a:r>
            <a:endParaRPr lang="en-US">
              <a:ea typeface="Calibri" panose="020F0502020204030204" pitchFamily="34" charset="0"/>
              <a:cs typeface="Calibri" panose="020F0502020204030204" pitchFamily="34" charset="0"/>
            </a:endParaRPr>
          </a:p>
        </p:txBody>
      </p:sp>
      <p:sp>
        <p:nvSpPr>
          <p:cNvPr id="4" name="Title 3">
            <a:extLst>
              <a:ext uri="{FF2B5EF4-FFF2-40B4-BE49-F238E27FC236}">
                <a16:creationId xmlns:a16="http://schemas.microsoft.com/office/drawing/2014/main" id="{16B8390B-69A6-3AF5-3901-E898554768B9}"/>
              </a:ext>
            </a:extLst>
          </p:cNvPr>
          <p:cNvSpPr>
            <a:spLocks noGrp="1"/>
          </p:cNvSpPr>
          <p:nvPr>
            <p:ph type="title"/>
          </p:nvPr>
        </p:nvSpPr>
        <p:spPr>
          <a:xfrm>
            <a:off x="3048" y="14514"/>
            <a:ext cx="12188952" cy="1354217"/>
          </a:xfrm>
        </p:spPr>
        <p:txBody>
          <a:bodyPr/>
          <a:lstStyle/>
          <a:p>
            <a:r>
              <a:rPr lang="en-US" sz="2800">
                <a:latin typeface="Calibri"/>
                <a:cs typeface="Rubik"/>
              </a:rPr>
              <a:t>Last Meeting Recap</a:t>
            </a:r>
            <a:endParaRPr lang="en-US"/>
          </a:p>
        </p:txBody>
      </p:sp>
    </p:spTree>
    <p:extLst>
      <p:ext uri="{BB962C8B-B14F-4D97-AF65-F5344CB8AC3E}">
        <p14:creationId xmlns:p14="http://schemas.microsoft.com/office/powerpoint/2010/main" val="1024864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471F91-7BD7-B079-DB68-C6EC23063710}"/>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E83DB021-AB14-45A4-FB6D-3B386F4EB1C1}"/>
              </a:ext>
            </a:extLst>
          </p:cNvPr>
          <p:cNvSpPr>
            <a:spLocks noGrp="1"/>
          </p:cNvSpPr>
          <p:nvPr>
            <p:ph type="ctrTitle"/>
          </p:nvPr>
        </p:nvSpPr>
        <p:spPr>
          <a:xfrm>
            <a:off x="0" y="3370535"/>
            <a:ext cx="12192000" cy="2031325"/>
          </a:xfrm>
        </p:spPr>
        <p:txBody>
          <a:bodyPr/>
          <a:lstStyle/>
          <a:p>
            <a:r>
              <a:rPr lang="en-US">
                <a:latin typeface="Calibri"/>
                <a:ea typeface="Calibri"/>
                <a:cs typeface="Rubik"/>
              </a:rPr>
              <a:t>Topic 1: AV Manual Updates</a:t>
            </a:r>
            <a:endParaRPr lang="en-US">
              <a:latin typeface="Calibri"/>
              <a:ea typeface="Calibri"/>
            </a:endParaRPr>
          </a:p>
        </p:txBody>
      </p:sp>
      <p:sp>
        <p:nvSpPr>
          <p:cNvPr id="11" name="Slide Number Placeholder 5">
            <a:extLst>
              <a:ext uri="{FF2B5EF4-FFF2-40B4-BE49-F238E27FC236}">
                <a16:creationId xmlns:a16="http://schemas.microsoft.com/office/drawing/2014/main" id="{5C7900B2-667A-69FE-11D9-5694C6E4524F}"/>
              </a:ext>
            </a:extLst>
          </p:cNvPr>
          <p:cNvSpPr>
            <a:spLocks noGrp="1"/>
          </p:cNvSpPr>
          <p:nvPr>
            <p:ph type="sldNum" sz="quarter" idx="4"/>
          </p:nvPr>
        </p:nvSpPr>
        <p:spPr>
          <a:prstGeom prst="rect">
            <a:avLst/>
          </a:prstGeom>
        </p:spPr>
        <p:txBody>
          <a:bodyPr lIns="0" tIns="0" rIns="548640" bIns="0" anchor="t" anchorCtr="0"/>
          <a:lstStyle>
            <a:lvl1pPr algn="r">
              <a:defRPr sz="750" b="0" i="0">
                <a:solidFill>
                  <a:schemeClr val="bg1"/>
                </a:solidFill>
                <a:latin typeface="Consolas" panose="020B0609020204030204" pitchFamily="49" charset="0"/>
              </a:defRPr>
            </a:lvl1pPr>
          </a:lstStyle>
          <a:p>
            <a:fld id="{B8541C84-BF73-6741-B68C-095B6B4FF560}" type="slidenum">
              <a:rPr lang="en-US" smtClean="0"/>
              <a:pPr/>
              <a:t>6</a:t>
            </a:fld>
            <a:endParaRPr lang="en-US"/>
          </a:p>
        </p:txBody>
      </p:sp>
      <p:sp>
        <p:nvSpPr>
          <p:cNvPr id="3" name="TextBox 2">
            <a:extLst>
              <a:ext uri="{FF2B5EF4-FFF2-40B4-BE49-F238E27FC236}">
                <a16:creationId xmlns:a16="http://schemas.microsoft.com/office/drawing/2014/main" id="{D44DB4EE-9E37-FE1F-1B9B-CB896A2C4C6B}"/>
              </a:ext>
            </a:extLst>
          </p:cNvPr>
          <p:cNvSpPr txBox="1"/>
          <p:nvPr/>
        </p:nvSpPr>
        <p:spPr>
          <a:xfrm>
            <a:off x="596224" y="4755855"/>
            <a:ext cx="7732641"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bg1"/>
                </a:solidFill>
                <a:latin typeface="Calibri"/>
                <a:ea typeface="Calibri"/>
                <a:cs typeface="Calibri"/>
              </a:rPr>
              <a:t>Olivia Salazar-Mendez, Director, ILSFA</a:t>
            </a:r>
            <a:endParaRPr lang="en-US">
              <a:solidFill>
                <a:schemeClr val="bg1"/>
              </a:solidFill>
            </a:endParaRPr>
          </a:p>
        </p:txBody>
      </p:sp>
    </p:spTree>
    <p:extLst>
      <p:ext uri="{BB962C8B-B14F-4D97-AF65-F5344CB8AC3E}">
        <p14:creationId xmlns:p14="http://schemas.microsoft.com/office/powerpoint/2010/main" val="3975032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CD3413-EFA4-40A3-16BF-F4050386A0D6}"/>
              </a:ext>
            </a:extLst>
          </p:cNvPr>
          <p:cNvSpPr>
            <a:spLocks noGrp="1"/>
          </p:cNvSpPr>
          <p:nvPr>
            <p:ph type="body" idx="1"/>
          </p:nvPr>
        </p:nvSpPr>
        <p:spPr>
          <a:xfrm>
            <a:off x="0" y="939686"/>
            <a:ext cx="12192000" cy="5519172"/>
          </a:xfrm>
        </p:spPr>
        <p:txBody>
          <a:bodyPr/>
          <a:lstStyle/>
          <a:p>
            <a:r>
              <a:rPr lang="en-US" sz="2000">
                <a:latin typeface="Calibri"/>
                <a:ea typeface="Calibri"/>
                <a:cs typeface="Calibri"/>
              </a:rPr>
              <a:t>CRGA</a:t>
            </a:r>
            <a:endParaRPr lang="en-US" sz="2000">
              <a:ea typeface="Calibri"/>
              <a:cs typeface="Calibri"/>
            </a:endParaRPr>
          </a:p>
          <a:p>
            <a:pPr lvl="1">
              <a:lnSpc>
                <a:spcPct val="114284"/>
              </a:lnSpc>
              <a:buFont typeface="Courier New"/>
              <a:buChar char="o"/>
            </a:pPr>
            <a:r>
              <a:rPr lang="en-US" sz="2000">
                <a:latin typeface="Calibri"/>
                <a:ea typeface="Calibri"/>
                <a:cs typeface="Calibri"/>
              </a:rPr>
              <a:t>On October 30 2025, the Illinois General Assembly passed the Clean and Reliable Grid Affordability Act ("CRGA"). The bill was signed into law as Public Act 104-0458 by Governor J.B. Pritzker on January 8, 2026, and will take effect on June 1, 2026.</a:t>
            </a:r>
            <a:endParaRPr lang="en-US" sz="2000">
              <a:ea typeface="Calibri"/>
              <a:cs typeface="Calibri"/>
            </a:endParaRPr>
          </a:p>
          <a:p>
            <a:pPr lvl="1">
              <a:lnSpc>
                <a:spcPct val="114284"/>
              </a:lnSpc>
              <a:buFont typeface="Courier New"/>
              <a:buChar char="o"/>
            </a:pPr>
            <a:r>
              <a:rPr lang="en-US" sz="2000">
                <a:latin typeface="Calibri"/>
                <a:ea typeface="Calibri"/>
                <a:cs typeface="Calibri"/>
              </a:rPr>
              <a:t>CRGA is a comprehensive energy bill aimed at enhancing energy reliability, affordability, and sustainability by facilitating the development of new battery storage projects, improving energy efficiency, and introducing new long-term energy planning.</a:t>
            </a:r>
            <a:endParaRPr lang="en-US" sz="2000">
              <a:latin typeface="Calibri"/>
              <a:ea typeface="Calibri" panose="020F0502020204030204" pitchFamily="34" charset="0"/>
              <a:cs typeface="Calibri" panose="020F0502020204030204" pitchFamily="34" charset="0"/>
            </a:endParaRPr>
          </a:p>
          <a:p>
            <a:pPr>
              <a:lnSpc>
                <a:spcPct val="114284"/>
              </a:lnSpc>
            </a:pPr>
            <a:r>
              <a:rPr lang="en-US" sz="2000">
                <a:latin typeface="Calibri"/>
                <a:ea typeface="Calibri"/>
                <a:cs typeface="Calibri"/>
              </a:rPr>
              <a:t>2026 Long-Term Renewable Resources Procurement Plan</a:t>
            </a:r>
          </a:p>
          <a:p>
            <a:pPr marL="914400">
              <a:lnSpc>
                <a:spcPct val="114284"/>
              </a:lnSpc>
            </a:pPr>
            <a:r>
              <a:rPr lang="en-US" sz="2000">
                <a:latin typeface="Calibri"/>
                <a:ea typeface="Calibri"/>
                <a:cs typeface="Calibri"/>
              </a:rPr>
              <a:t>The Illinois Power Agency's Long-Term Renewable Resources Procurement Plan guides the Agency's activities related to the development of new renewable resources to support the Illinois Renewable Portfolio Standard.</a:t>
            </a:r>
          </a:p>
        </p:txBody>
      </p:sp>
      <p:sp>
        <p:nvSpPr>
          <p:cNvPr id="3" name="Title 2">
            <a:extLst>
              <a:ext uri="{FF2B5EF4-FFF2-40B4-BE49-F238E27FC236}">
                <a16:creationId xmlns:a16="http://schemas.microsoft.com/office/drawing/2014/main" id="{82F3D151-A494-8BF0-B6A6-2B10372CA41F}"/>
              </a:ext>
            </a:extLst>
          </p:cNvPr>
          <p:cNvSpPr>
            <a:spLocks noGrp="1"/>
          </p:cNvSpPr>
          <p:nvPr>
            <p:ph type="title"/>
          </p:nvPr>
        </p:nvSpPr>
        <p:spPr/>
        <p:txBody>
          <a:bodyPr/>
          <a:lstStyle/>
          <a:p>
            <a:pPr marL="6985" indent="-6985"/>
            <a:r>
              <a:rPr lang="en-US"/>
              <a:t>CRGA and 2026 Long-Term Renewable Resources Procurement Plan</a:t>
            </a:r>
          </a:p>
        </p:txBody>
      </p:sp>
    </p:spTree>
    <p:extLst>
      <p:ext uri="{BB962C8B-B14F-4D97-AF65-F5344CB8AC3E}">
        <p14:creationId xmlns:p14="http://schemas.microsoft.com/office/powerpoint/2010/main" val="2477593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EADD8-88AE-721E-192A-1213C2D3F74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008F862-6FEC-2838-5AA0-8DB434F18A1F}"/>
              </a:ext>
            </a:extLst>
          </p:cNvPr>
          <p:cNvSpPr>
            <a:spLocks noGrp="1"/>
          </p:cNvSpPr>
          <p:nvPr>
            <p:ph type="body" idx="1"/>
          </p:nvPr>
        </p:nvSpPr>
        <p:spPr/>
        <p:txBody>
          <a:bodyPr/>
          <a:lstStyle/>
          <a:p>
            <a:r>
              <a:rPr lang="en-US" b="1">
                <a:latin typeface="Calibri"/>
                <a:ea typeface="Calibri"/>
                <a:cs typeface="Calibri"/>
              </a:rPr>
              <a:t>Workforce Requirements</a:t>
            </a:r>
            <a:r>
              <a:rPr lang="en-US">
                <a:latin typeface="Calibri"/>
                <a:ea typeface="Calibri"/>
                <a:cs typeface="Calibri"/>
              </a:rPr>
              <a:t>: At the start of each Program Year, Approved Vendors are required to identify which workforce requirement they will comply with, either job training or Minimum Equity Standards (MES)</a:t>
            </a:r>
          </a:p>
          <a:p>
            <a:pPr>
              <a:lnSpc>
                <a:spcPct val="114284"/>
              </a:lnSpc>
            </a:pPr>
            <a:r>
              <a:rPr lang="en-US" b="1">
                <a:latin typeface="Calibri"/>
                <a:ea typeface="Calibri"/>
                <a:cs typeface="Calibri"/>
              </a:rPr>
              <a:t>Advance of Capital</a:t>
            </a:r>
            <a:r>
              <a:rPr lang="en-US">
                <a:latin typeface="Calibri"/>
                <a:ea typeface="Calibri"/>
                <a:cs typeface="Calibri"/>
              </a:rPr>
              <a:t>: Allows the Agency to propose such payment structures to maximize equitable participation in the Program and overcome challenges facing the development of projects</a:t>
            </a:r>
            <a:endParaRPr lang="en-US">
              <a:ea typeface="Calibri" panose="020F0502020204030204" pitchFamily="34" charset="0"/>
              <a:cs typeface="Calibri" panose="020F0502020204030204" pitchFamily="34" charset="0"/>
            </a:endParaRPr>
          </a:p>
          <a:p>
            <a:pPr lvl="1">
              <a:lnSpc>
                <a:spcPct val="114284"/>
              </a:lnSpc>
              <a:buFont typeface="Courier New"/>
              <a:buChar char="o"/>
            </a:pPr>
            <a:r>
              <a:rPr lang="en-US">
                <a:latin typeface="Calibri"/>
                <a:ea typeface="Calibri"/>
                <a:cs typeface="Calibri"/>
              </a:rPr>
              <a:t>The process for establishing the levels of advanced capital and the mechanisms by which the applicant will demonstrate the need for such an advance will be developed through a stakeholder process during the 2026-2027 Program Year</a:t>
            </a:r>
          </a:p>
          <a:p>
            <a:pPr>
              <a:lnSpc>
                <a:spcPct val="114284"/>
              </a:lnSpc>
            </a:pPr>
            <a:endParaRPr lang="en-US">
              <a:latin typeface="Calibri"/>
              <a:ea typeface="Calibri"/>
              <a:cs typeface="Calibri"/>
            </a:endParaRPr>
          </a:p>
        </p:txBody>
      </p:sp>
      <p:sp>
        <p:nvSpPr>
          <p:cNvPr id="3" name="Title 2">
            <a:extLst>
              <a:ext uri="{FF2B5EF4-FFF2-40B4-BE49-F238E27FC236}">
                <a16:creationId xmlns:a16="http://schemas.microsoft.com/office/drawing/2014/main" id="{DCEEA1B1-526F-0066-144F-0A3E66D9F564}"/>
              </a:ext>
            </a:extLst>
          </p:cNvPr>
          <p:cNvSpPr>
            <a:spLocks noGrp="1"/>
          </p:cNvSpPr>
          <p:nvPr>
            <p:ph type="title"/>
          </p:nvPr>
        </p:nvSpPr>
        <p:spPr/>
        <p:txBody>
          <a:bodyPr/>
          <a:lstStyle/>
          <a:p>
            <a:pPr marL="6985" indent="-6985"/>
            <a:r>
              <a:rPr lang="en-US"/>
              <a:t>CRGA Updates</a:t>
            </a:r>
          </a:p>
        </p:txBody>
      </p:sp>
    </p:spTree>
    <p:extLst>
      <p:ext uri="{BB962C8B-B14F-4D97-AF65-F5344CB8AC3E}">
        <p14:creationId xmlns:p14="http://schemas.microsoft.com/office/powerpoint/2010/main" val="1030582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648817-52A5-23A3-240D-A8FC994B419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DE5D980-6353-EA74-CB00-AC432BC5A73B}"/>
              </a:ext>
            </a:extLst>
          </p:cNvPr>
          <p:cNvSpPr>
            <a:spLocks noGrp="1"/>
          </p:cNvSpPr>
          <p:nvPr>
            <p:ph type="body" idx="1"/>
          </p:nvPr>
        </p:nvSpPr>
        <p:spPr>
          <a:xfrm>
            <a:off x="0" y="1106600"/>
            <a:ext cx="12192000" cy="5519172"/>
          </a:xfrm>
        </p:spPr>
        <p:txBody>
          <a:bodyPr/>
          <a:lstStyle/>
          <a:p>
            <a:r>
              <a:rPr lang="en-US" sz="2000" b="1">
                <a:latin typeface="Calibri"/>
                <a:ea typeface="Calibri"/>
                <a:cs typeface="Calibri"/>
              </a:rPr>
              <a:t>Non-Profit and Public Facilities Requirements</a:t>
            </a:r>
            <a:r>
              <a:rPr lang="en-US" sz="2000">
                <a:latin typeface="Calibri"/>
                <a:ea typeface="Calibri"/>
                <a:cs typeface="Calibri"/>
              </a:rPr>
              <a:t>: Qualifying non-profits and public facilities that can demonstrate they serve income-qualified or Environmental Justice Communities “may potentially qualify for the program, regardless of physical location.”</a:t>
            </a:r>
          </a:p>
          <a:p>
            <a:pPr lvl="1">
              <a:lnSpc>
                <a:spcPct val="114284"/>
              </a:lnSpc>
              <a:buFont typeface="Courier New"/>
              <a:buChar char="o"/>
            </a:pPr>
            <a:r>
              <a:rPr lang="en-US" sz="2000">
                <a:latin typeface="Calibri"/>
                <a:ea typeface="Calibri"/>
                <a:cs typeface="Calibri"/>
              </a:rPr>
              <a:t>The Agency will develop eligibility criteria and solicit stakeholder feedback on the proposals, including on the timing of implementation of these proposals, for inclusion in a future Long-Term Plan</a:t>
            </a:r>
          </a:p>
          <a:p>
            <a:pPr>
              <a:lnSpc>
                <a:spcPct val="114284"/>
              </a:lnSpc>
            </a:pPr>
            <a:r>
              <a:rPr lang="en-US" sz="2000" b="1">
                <a:latin typeface="Calibri"/>
                <a:ea typeface="Calibri"/>
                <a:cs typeface="Calibri"/>
              </a:rPr>
              <a:t>Income Verification Methodology</a:t>
            </a:r>
            <a:r>
              <a:rPr lang="en-US" sz="2000">
                <a:latin typeface="Calibri"/>
                <a:ea typeface="Calibri"/>
                <a:cs typeface="Calibri"/>
              </a:rPr>
              <a:t>: The Agency extended the self-attestation option to participants in the Residential Solar (Small) sub-program who reside in an Income-Eligible Community for the 2026-2027 Program Year</a:t>
            </a:r>
          </a:p>
          <a:p>
            <a:pPr lvl="1">
              <a:lnSpc>
                <a:spcPct val="114284"/>
              </a:lnSpc>
              <a:buFont typeface="Courier New"/>
              <a:buChar char="o"/>
            </a:pPr>
            <a:r>
              <a:rPr lang="en-US" sz="2000">
                <a:latin typeface="Calibri"/>
                <a:ea typeface="Calibri"/>
                <a:cs typeface="Calibri"/>
              </a:rPr>
              <a:t>The Agency will proactively explore approaches that make the income verification process less burdensome for residents of low-income or Environmental Justice Communities through stakeholder processes for potential incorporation in the future</a:t>
            </a:r>
          </a:p>
        </p:txBody>
      </p:sp>
      <p:sp>
        <p:nvSpPr>
          <p:cNvPr id="3" name="Title 2">
            <a:extLst>
              <a:ext uri="{FF2B5EF4-FFF2-40B4-BE49-F238E27FC236}">
                <a16:creationId xmlns:a16="http://schemas.microsoft.com/office/drawing/2014/main" id="{D6E0C0CC-E7FC-E63E-017C-59EA648359B4}"/>
              </a:ext>
            </a:extLst>
          </p:cNvPr>
          <p:cNvSpPr>
            <a:spLocks noGrp="1"/>
          </p:cNvSpPr>
          <p:nvPr>
            <p:ph type="title"/>
          </p:nvPr>
        </p:nvSpPr>
        <p:spPr/>
        <p:txBody>
          <a:bodyPr/>
          <a:lstStyle/>
          <a:p>
            <a:pPr marL="6985" indent="-6985"/>
            <a:r>
              <a:rPr lang="en-US"/>
              <a:t>CRGA Updates</a:t>
            </a:r>
          </a:p>
        </p:txBody>
      </p:sp>
    </p:spTree>
    <p:extLst>
      <p:ext uri="{BB962C8B-B14F-4D97-AF65-F5344CB8AC3E}">
        <p14:creationId xmlns:p14="http://schemas.microsoft.com/office/powerpoint/2010/main" val="1654584406"/>
      </p:ext>
    </p:extLst>
  </p:cSld>
  <p:clrMapOvr>
    <a:masterClrMapping/>
  </p:clrMapOvr>
</p:sld>
</file>

<file path=ppt/theme/theme1.xml><?xml version="1.0" encoding="utf-8"?>
<a:theme xmlns:a="http://schemas.openxmlformats.org/drawingml/2006/main" name="Office Theme">
  <a:themeElements>
    <a:clrScheme name="19ILSFA Theme">
      <a:dk1>
        <a:srgbClr val="202025"/>
      </a:dk1>
      <a:lt1>
        <a:srgbClr val="FFFFFF"/>
      </a:lt1>
      <a:dk2>
        <a:srgbClr val="1C245E"/>
      </a:dk2>
      <a:lt2>
        <a:srgbClr val="D3D9FA"/>
      </a:lt2>
      <a:accent1>
        <a:srgbClr val="5062E5"/>
      </a:accent1>
      <a:accent2>
        <a:srgbClr val="FACE0C"/>
      </a:accent2>
      <a:accent3>
        <a:srgbClr val="57D983"/>
      </a:accent3>
      <a:accent4>
        <a:srgbClr val="DF4D21"/>
      </a:accent4>
      <a:accent5>
        <a:srgbClr val="1C245E"/>
      </a:accent5>
      <a:accent6>
        <a:srgbClr val="D3D9FA"/>
      </a:accent6>
      <a:hlink>
        <a:srgbClr val="5062E5"/>
      </a:hlink>
      <a:folHlink>
        <a:srgbClr val="202025"/>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3 ILSFA PPT Template" id="{03CC97CE-F8B7-4766-B5EB-7EBB47B717B4}" vid="{B3EE1C08-C54D-4B13-AF8B-A908C059570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2806E127288E664784213818CB5C5DCA" ma:contentTypeVersion="21" ma:contentTypeDescription="Create a new document." ma:contentTypeScope="" ma:versionID="31f2bc88393e288ff478dbf69000ba39">
  <xsd:schema xmlns:xsd="http://www.w3.org/2001/XMLSchema" xmlns:xs="http://www.w3.org/2001/XMLSchema" xmlns:p="http://schemas.microsoft.com/office/2006/metadata/properties" xmlns:ns1="http://schemas.microsoft.com/sharepoint/v3" xmlns:ns2="b6b43722-16b9-40ab-9842-b5379c0457c4" xmlns:ns3="3b95cb2c-15d4-40b4-a5ea-5b363946ee4f" targetNamespace="http://schemas.microsoft.com/office/2006/metadata/properties" ma:root="true" ma:fieldsID="b7af1e9633cb44f56173cae2fa054b67" ns1:_="" ns2:_="" ns3:_="">
    <xsd:import namespace="http://schemas.microsoft.com/sharepoint/v3"/>
    <xsd:import namespace="b6b43722-16b9-40ab-9842-b5379c0457c4"/>
    <xsd:import namespace="3b95cb2c-15d4-40b4-a5ea-5b363946ee4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Location" minOccurs="0"/>
                <xsd:element ref="ns1:_ip_UnifiedCompliancePolicyProperties" minOccurs="0"/>
                <xsd:element ref="ns1:_ip_UnifiedCompliancePolicyUIAction" minOccurs="0"/>
                <xsd:element ref="ns2:lcf76f155ced4ddcb4097134ff3c332f" minOccurs="0"/>
                <xsd:element ref="ns3:TaxCatchAll" minOccurs="0"/>
                <xsd:element ref="ns2:MediaLengthInSeconds" minOccurs="0"/>
                <xsd:element ref="ns2:MediaServiceObjectDetectorVersions" minOccurs="0"/>
                <xsd:element ref="ns2:MediaServiceSearchProperties" minOccurs="0"/>
                <xsd:element ref="ns2:CreatePDFwithFlow"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6b43722-16b9-40ab-9842-b5379c0457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5929fd34-26c8-4d9f-a66d-c4a6e1935494" ma:termSetId="09814cd3-568e-fe90-9814-8d621ff8fb84" ma:anchorId="fba54fb3-c3e1-fe81-a776-ca4b69148c4d" ma:open="true" ma:isKeyword="false">
      <xsd:complexType>
        <xsd:sequence>
          <xsd:element ref="pc:Terms" minOccurs="0" maxOccurs="1"/>
        </xsd:sequence>
      </xsd:complexType>
    </xsd:element>
    <xsd:element name="MediaLengthInSeconds" ma:index="25" nillable="true" ma:displayName="MediaLengthInSeconds" ma:hidden="true" ma:internalName="MediaLengthInSeconds" ma:readOnly="true">
      <xsd:simpleType>
        <xsd:restriction base="dms:Unknow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CreatePDFwithFlow" ma:index="28" nillable="true" ma:displayName="Create PDF" ma:description="Converts this Office file to a PDF in the same folder via Power Automate. Overwrites any existing PDF with the same name." ma:format="Dropdown" ma:internalName="CreatePDFwithFlow">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b95cb2c-15d4-40b4-a5ea-5b363946ee4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a8fe15d5-506a-46b3-8627-fe2bafb960da}" ma:internalName="TaxCatchAll" ma:showField="CatchAllData" ma:web="3b95cb2c-15d4-40b4-a5ea-5b363946ee4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b95cb2c-15d4-40b4-a5ea-5b363946ee4f" xsi:nil="true"/>
    <lcf76f155ced4ddcb4097134ff3c332f xmlns="b6b43722-16b9-40ab-9842-b5379c0457c4">
      <Terms xmlns="http://schemas.microsoft.com/office/infopath/2007/PartnerControls"/>
    </lcf76f155ced4ddcb4097134ff3c332f>
    <SharedWithUsers xmlns="3b95cb2c-15d4-40b4-a5ea-5b363946ee4f">
      <UserInfo>
        <DisplayName>Tonya Johnson</DisplayName>
        <AccountId>586</AccountId>
        <AccountType/>
      </UserInfo>
    </SharedWithUsers>
    <_ip_UnifiedCompliancePolicyUIAction xmlns="http://schemas.microsoft.com/sharepoint/v3" xsi:nil="true"/>
    <_ip_UnifiedCompliancePolicyProperties xmlns="http://schemas.microsoft.com/sharepoint/v3" xsi:nil="true"/>
    <CreatePDFwithFlow xmlns="b6b43722-16b9-40ab-9842-b5379c0457c4" xsi:nil="true"/>
  </documentManagement>
</p:properties>
</file>

<file path=customXml/itemProps1.xml><?xml version="1.0" encoding="utf-8"?>
<ds:datastoreItem xmlns:ds="http://schemas.openxmlformats.org/officeDocument/2006/customXml" ds:itemID="{A383DFDC-1C58-419A-894B-78C6BD01C4EA}">
  <ds:schemaRefs>
    <ds:schemaRef ds:uri="http://schemas.microsoft.com/sharepoint/v3/contenttype/forms"/>
  </ds:schemaRefs>
</ds:datastoreItem>
</file>

<file path=customXml/itemProps2.xml><?xml version="1.0" encoding="utf-8"?>
<ds:datastoreItem xmlns:ds="http://schemas.openxmlformats.org/officeDocument/2006/customXml" ds:itemID="{9178E4C3-BD96-4235-9D48-95E0D647D8BC}"/>
</file>

<file path=customXml/itemProps3.xml><?xml version="1.0" encoding="utf-8"?>
<ds:datastoreItem xmlns:ds="http://schemas.openxmlformats.org/officeDocument/2006/customXml" ds:itemID="{AD17BAF1-B96D-46F3-90F4-9D8A21501078}">
  <ds:schemaRefs>
    <ds:schemaRef ds:uri="3b95cb2c-15d4-40b4-a5ea-5b363946ee4f"/>
    <ds:schemaRef ds:uri="b6b43722-16b9-40ab-9842-b5379c0457c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2024 ILSFA PPT Template</Template>
  <Application>Microsoft Office PowerPoint</Application>
  <PresentationFormat>Widescreen</PresentationFormat>
  <Slides>28</Slides>
  <Notes>15</Notes>
  <HiddenSlides>1</HiddenSlide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Advisory Committee Quarterly Meeting June 23, 2026</vt:lpstr>
      <vt:lpstr>Agenda</vt:lpstr>
      <vt:lpstr>Housekeeping and Ground Rules</vt:lpstr>
      <vt:lpstr>Last Meeting Recap and Committee Updates</vt:lpstr>
      <vt:lpstr>Last Meeting Recap</vt:lpstr>
      <vt:lpstr>Topic 1: AV Manual Updates</vt:lpstr>
      <vt:lpstr>CRGA and 2026 Long-Term Renewable Resources Procurement Plan</vt:lpstr>
      <vt:lpstr>CRGA Updates</vt:lpstr>
      <vt:lpstr>CRGA Updates</vt:lpstr>
      <vt:lpstr>CRGA Updates</vt:lpstr>
      <vt:lpstr>Small and Emerging Business Approved Vendors</vt:lpstr>
      <vt:lpstr>Small and Emerging Business Approved Vendors</vt:lpstr>
      <vt:lpstr>Low Income Discount Rates and Savings Considerations</vt:lpstr>
      <vt:lpstr>Non-Profit and Public Facilities Project Requirements</vt:lpstr>
      <vt:lpstr>Submission Windows</vt:lpstr>
      <vt:lpstr>Updates for 2026-2027 Program Year</vt:lpstr>
      <vt:lpstr>Topic 2: Project Selection</vt:lpstr>
      <vt:lpstr>What is Project Selection?</vt:lpstr>
      <vt:lpstr>How Does Project Selection Work?</vt:lpstr>
      <vt:lpstr>Carveout and Income-Eligible Communities Selection</vt:lpstr>
      <vt:lpstr>Project Selection Protocol Updates</vt:lpstr>
      <vt:lpstr>Project Selection Protocol Updates</vt:lpstr>
      <vt:lpstr>Project Selection Protocol Updates</vt:lpstr>
      <vt:lpstr>Project Selection Protocol Updates</vt:lpstr>
      <vt:lpstr>Project Selection Protocol Updates</vt:lpstr>
      <vt:lpstr>Q&amp;A</vt:lpstr>
      <vt:lpstr>Next Steps </vt:lpstr>
      <vt:lpstr>Thank you for your time!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Jelene Britten</dc:creator>
  <cp:revision>1</cp:revision>
  <cp:lastPrinted>2025-05-20T14:16:53Z</cp:lastPrinted>
  <dcterms:created xsi:type="dcterms:W3CDTF">2025-02-07T17:48:52Z</dcterms:created>
  <dcterms:modified xsi:type="dcterms:W3CDTF">2026-06-23T18:51:48Z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0x0101002806E127288E664784213818CB5C5DCA</vt:lpwstr>
  </property>
  <property fmtid="{D5CDD505-2E9C-101B-9397-08002B2CF9AE}" pid="3" name="MediaServiceImageTags">
    <vt:lpwstr/>
  </property>
</Properties>
</file>